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0" r:id="rId3"/>
    <p:sldId id="311" r:id="rId4"/>
    <p:sldId id="268" r:id="rId5"/>
    <p:sldId id="288" r:id="rId6"/>
    <p:sldId id="289" r:id="rId7"/>
    <p:sldId id="276" r:id="rId8"/>
    <p:sldId id="298" r:id="rId9"/>
    <p:sldId id="300" r:id="rId10"/>
    <p:sldId id="299" r:id="rId11"/>
    <p:sldId id="302" r:id="rId12"/>
    <p:sldId id="301" r:id="rId13"/>
    <p:sldId id="284" r:id="rId14"/>
    <p:sldId id="292" r:id="rId15"/>
    <p:sldId id="293" r:id="rId16"/>
    <p:sldId id="257" r:id="rId17"/>
    <p:sldId id="294" r:id="rId18"/>
    <p:sldId id="295" r:id="rId19"/>
    <p:sldId id="296" r:id="rId20"/>
    <p:sldId id="264" r:id="rId21"/>
    <p:sldId id="307" r:id="rId22"/>
    <p:sldId id="303" r:id="rId23"/>
    <p:sldId id="305" r:id="rId24"/>
    <p:sldId id="306" r:id="rId25"/>
    <p:sldId id="304" r:id="rId26"/>
    <p:sldId id="309" r:id="rId27"/>
    <p:sldId id="308" r:id="rId28"/>
    <p:sldId id="312" r:id="rId29"/>
    <p:sldId id="297" r:id="rId30"/>
    <p:sldId id="277" r:id="rId31"/>
    <p:sldId id="278" r:id="rId3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m Hickman" initials="JH" lastIdx="1" clrIdx="0">
    <p:extLst>
      <p:ext uri="{19B8F6BF-5375-455C-9EA6-DF929625EA0E}">
        <p15:presenceInfo xmlns:p15="http://schemas.microsoft.com/office/powerpoint/2012/main" userId="5afd4e320f18458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730" y="1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6EBB3-76F5-4A71-BF94-F19157280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5BCB89-DD9F-44FC-8055-2DBD80A46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98F57-C6B7-4BA9-A079-9E702F6AD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5E90-1890-47DB-A674-20D5286F2FE6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F65D5-458A-4B9D-9BA5-956A3D71B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FA385-BF97-4062-9729-C6DC3DF6A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3F1D-AF05-4AFF-AFD4-821CF671C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24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4193C-1C52-4873-99F4-A7D431A8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FEA6D2-AC59-445A-B942-0076C4069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6F3A6-EDA1-4425-B15C-C5632CB9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5E90-1890-47DB-A674-20D5286F2FE6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3C4A2-F6E4-4814-A878-C27425126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FACFD-5BFC-4978-8ECD-DE00111AD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3F1D-AF05-4AFF-AFD4-821CF671C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1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803F15-B748-42DE-9BF4-7ECCC9507F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F45F0A-CABA-4384-A497-1BB520E5A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0581F-E9B1-4C19-AF33-02F49E879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5E90-1890-47DB-A674-20D5286F2FE6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839D-4A2C-4E73-A540-3499C017F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994F0-8E22-481F-930A-470939F53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3F1D-AF05-4AFF-AFD4-821CF671C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9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4D76E-23EA-4C8D-B7EE-E1DC5227B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C4100-31BB-47E4-B466-6E02D32A0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8C1E4-9F21-4764-8784-BC1AE956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5E90-1890-47DB-A674-20D5286F2FE6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4E21B-D346-49C5-B777-922EFB3A7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E00B2-DB5E-4CF3-99EB-42C93D7DB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3F1D-AF05-4AFF-AFD4-821CF671C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18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04620-ABDE-4F03-8A07-F5C7F85F1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D7881-2411-4443-9E2D-EE83A103A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BD047-EC91-4762-B1BB-114C05575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5E90-1890-47DB-A674-20D5286F2FE6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3EBC8-12AB-4FF6-BF8F-49E685AD4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C7BC0-E379-41CE-A8F2-D876EEA3A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3F1D-AF05-4AFF-AFD4-821CF671C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9526E-43F4-4008-8069-BC6D0490A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1A238-74C2-4B91-B925-E2DC648D4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56C922-2D6A-4CBE-BE61-31ADF663B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BE0E5-EA9B-481C-B55D-121FFCC6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5E90-1890-47DB-A674-20D5286F2FE6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E1F1-4BC2-4629-9DB2-A49FA495F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5D4EA2-AB57-4870-9D98-34F189231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3F1D-AF05-4AFF-AFD4-821CF671C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66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168D5-ABC9-4FF4-8633-F312F79E7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1B014-D731-4053-9B9F-2FDF07701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4B96A7-7C38-43C3-8912-05C33C496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C407E5-7A25-4550-89FB-80EE62E3E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8024EC-D2F5-4E11-AF54-96A14CADFC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798875-3116-4212-88D6-2ABA65398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5E90-1890-47DB-A674-20D5286F2FE6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5E5C06-57FA-45C5-A894-A5B5A4282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2BC250-1C52-44BA-98CB-EB01F34B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3F1D-AF05-4AFF-AFD4-821CF671C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5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19CCA-DDF2-415B-9D01-06CC885B8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1C5D97-E3F9-47BF-86DF-1170C7A9D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5E90-1890-47DB-A674-20D5286F2FE6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888324-F4CB-434B-93A4-000F0D255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EF0E27-5528-4165-9F69-FDE26C979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3F1D-AF05-4AFF-AFD4-821CF671C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2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D7B232-0160-46F5-A0C8-7E15D23B9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5E90-1890-47DB-A674-20D5286F2FE6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C81E6B-A6CA-4FC8-9B6A-AA9A2A739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A3DD8-6432-4216-A113-D161132B8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3F1D-AF05-4AFF-AFD4-821CF671C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76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63BCC-6DB9-45A8-A73A-747D0945D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52A88-8FA1-46B7-BBA1-AEAE3AFF2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68746B-C1E7-411B-B13D-64E86A869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87B388-4D5A-4E37-ACFD-2B52BA9DF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5E90-1890-47DB-A674-20D5286F2FE6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87E7A-20AD-421E-8074-6FADA39E6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9D56D-8E71-4459-90A8-531811E9A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3F1D-AF05-4AFF-AFD4-821CF671C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9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E96AF-D832-4D7E-88B1-B3F76CD8F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527FC7-ACDF-4EFE-A236-B468376110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2495FD-CD17-4A64-AFEC-36E96DF46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003D86-5EBC-464E-B5D2-0CC5E9C2D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5E90-1890-47DB-A674-20D5286F2FE6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B353F2-1C8C-48EE-B8FA-4C1D6602A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9884B-CCDB-4FEE-A550-69D9F193B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3F1D-AF05-4AFF-AFD4-821CF671C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5FC546-38B1-4FBF-852E-CDDAEFA4F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DC2FF-D25F-4156-9040-5171B7A37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ABD46-DAD4-4B8E-8EEB-ACAAEFE21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F5E90-1890-47DB-A674-20D5286F2FE6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8B4D8-81AA-46D7-A487-04BC15E1C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05B45-91C8-4DAD-A463-FBE5D1901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F3F1D-AF05-4AFF-AFD4-821CF671C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0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5176E-97F8-43AF-9BD8-81DA655F8C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9EF5A3-BF43-4177-8681-67A5E9955F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99A525-D202-4BE4-A832-58CAC69A2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6" y="-2943226"/>
            <a:ext cx="12649201" cy="12649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503027-A304-437E-8226-D92DDF6AF33A}"/>
              </a:ext>
            </a:extLst>
          </p:cNvPr>
          <p:cNvSpPr txBox="1"/>
          <p:nvPr/>
        </p:nvSpPr>
        <p:spPr>
          <a:xfrm>
            <a:off x="325315" y="5515680"/>
            <a:ext cx="11394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en-US" sz="2400">
                <a:solidFill>
                  <a:schemeClr val="accent1">
                    <a:lumMod val="50000"/>
                  </a:schemeClr>
                </a:solidFill>
              </a:rPr>
              <a:t>Fair settlements come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from knowledge and negotiation.” </a:t>
            </a:r>
          </a:p>
        </p:txBody>
      </p:sp>
    </p:spTree>
    <p:extLst>
      <p:ext uri="{BB962C8B-B14F-4D97-AF65-F5344CB8AC3E}">
        <p14:creationId xmlns:p14="http://schemas.microsoft.com/office/powerpoint/2010/main" val="4240959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705AA-6F73-46A6-9FD1-A939FB3B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11408" cy="716329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</a:rPr>
              <a:t>Example of a Positive Lender Resolution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1FA77D-B536-4914-8E3F-6304F6037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836" y="-284007"/>
            <a:ext cx="2035263" cy="203526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554A4B-866E-4713-97C5-92271DE63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0586"/>
            <a:ext cx="5285509" cy="42109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Without Auto Claim Specialists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Settle Offer: 	$28,319.46	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Payoff:		$33,469.73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Charge off:		</a:t>
            </a:r>
            <a:r>
              <a:rPr lang="en-US" dirty="0">
                <a:solidFill>
                  <a:srgbClr val="FF0000"/>
                </a:solidFill>
              </a:rPr>
              <a:t>$5,150.27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Lender loses $, client and potential future loan income from client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E17356-8555-4DC6-B850-32A3997FE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153" y="1730586"/>
            <a:ext cx="5624946" cy="421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5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705AA-6F73-46A6-9FD1-A939FB3B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11408" cy="716329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</a:rPr>
              <a:t>Example of a Positive Lender Resolution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1FA77D-B536-4914-8E3F-6304F6037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836" y="-284007"/>
            <a:ext cx="2035263" cy="203526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554A4B-866E-4713-97C5-92271DE63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0585"/>
            <a:ext cx="10536382" cy="4393123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ED6E58-2F89-48DE-A74F-3BDA48534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32" y="1081453"/>
            <a:ext cx="8696731" cy="559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17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705AA-6F73-46A6-9FD1-A939FB3B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11408" cy="716329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</a:rPr>
              <a:t>Example of a Positive Lender Resolution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1FA77D-B536-4914-8E3F-6304F6037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836" y="-284007"/>
            <a:ext cx="2035263" cy="203526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554A4B-866E-4713-97C5-92271DE63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0585"/>
            <a:ext cx="10536382" cy="4393123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E0F115-6B5F-45EA-9FC7-E686434056FB}"/>
              </a:ext>
            </a:extLst>
          </p:cNvPr>
          <p:cNvSpPr txBox="1"/>
          <p:nvPr/>
        </p:nvSpPr>
        <p:spPr>
          <a:xfrm>
            <a:off x="823414" y="905455"/>
            <a:ext cx="1055116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With Auto Claim Specialists:</a:t>
            </a:r>
          </a:p>
          <a:p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		Award*:	 	$33,783.68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		Payoff:		$33,469.73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		Balance:		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$313.95</a:t>
            </a:r>
            <a:endParaRPr lang="en-US" sz="28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Lender receives full payout and retains client</a:t>
            </a:r>
          </a:p>
          <a:p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Balance of $313.95 available as down payment on a new car, resulting in a potential new loan with option to sell after market products such as GAP, Credit Life, Disability and Service Contract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*ACV $32,267 + Sales Tax $2,016.68 less deductible $500.00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99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307F667D-356E-4A9B-8F23-55F57633A8AD}"/>
              </a:ext>
            </a:extLst>
          </p:cNvPr>
          <p:cNvSpPr/>
          <p:nvPr/>
        </p:nvSpPr>
        <p:spPr>
          <a:xfrm rot="16200000">
            <a:off x="5531360" y="378998"/>
            <a:ext cx="1201341" cy="3346091"/>
          </a:xfrm>
          <a:prstGeom prst="ellipse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91B739-4CA0-4A94-8512-214CB7001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</a:rPr>
              <a:t>Lender Resolution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820B3-6E2B-432A-B193-BE3C21D9E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2310042"/>
            <a:ext cx="9582150" cy="4489450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    	         Auto Claim Specialists</a:t>
            </a:r>
          </a:p>
          <a:p>
            <a:pPr marL="0" indent="0">
              <a:buNone/>
            </a:pPr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           Lender Resolution Process                   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D56064-8A9A-477C-A996-5D0021A31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836" y="-284007"/>
            <a:ext cx="2035263" cy="203526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07DADDA-D15F-405D-90B1-EBF45A530AB4}"/>
              </a:ext>
            </a:extLst>
          </p:cNvPr>
          <p:cNvSpPr/>
          <p:nvPr/>
        </p:nvSpPr>
        <p:spPr>
          <a:xfrm>
            <a:off x="3074623" y="2249474"/>
            <a:ext cx="2266951" cy="3676650"/>
          </a:xfrm>
          <a:prstGeom prst="ellipse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351C5BFB-AB13-46C4-953B-55CC3103322E}"/>
              </a:ext>
            </a:extLst>
          </p:cNvPr>
          <p:cNvSpPr/>
          <p:nvPr/>
        </p:nvSpPr>
        <p:spPr>
          <a:xfrm>
            <a:off x="3500436" y="2652714"/>
            <a:ext cx="1362075" cy="742950"/>
          </a:xfrm>
          <a:prstGeom prst="flowChart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Auto Claim Specialists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3EFC6A01-3C4D-4BC6-AC91-F6A4AB27650D}"/>
              </a:ext>
            </a:extLst>
          </p:cNvPr>
          <p:cNvSpPr/>
          <p:nvPr/>
        </p:nvSpPr>
        <p:spPr>
          <a:xfrm>
            <a:off x="7160417" y="2652714"/>
            <a:ext cx="1362075" cy="742950"/>
          </a:xfrm>
          <a:prstGeom prst="flowChart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Insurance Carrier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EEBD9DF-0BAB-423F-90AA-F2CE005823FD}"/>
              </a:ext>
            </a:extLst>
          </p:cNvPr>
          <p:cNvSpPr/>
          <p:nvPr/>
        </p:nvSpPr>
        <p:spPr>
          <a:xfrm>
            <a:off x="3502018" y="4730831"/>
            <a:ext cx="1362075" cy="74295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Vehicle Value Experts</a:t>
            </a: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C19033D5-B773-41E7-ABE1-8DEBE093E85E}"/>
              </a:ext>
            </a:extLst>
          </p:cNvPr>
          <p:cNvSpPr/>
          <p:nvPr/>
        </p:nvSpPr>
        <p:spPr>
          <a:xfrm>
            <a:off x="7160418" y="4740356"/>
            <a:ext cx="1362075" cy="74295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Third Party Appraiser</a:t>
            </a:r>
          </a:p>
        </p:txBody>
      </p: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B2DC2966-4A1A-4990-B65D-CA1939E6894D}"/>
              </a:ext>
            </a:extLst>
          </p:cNvPr>
          <p:cNvSpPr/>
          <p:nvPr/>
        </p:nvSpPr>
        <p:spPr>
          <a:xfrm>
            <a:off x="5602583" y="2766314"/>
            <a:ext cx="1035817" cy="515750"/>
          </a:xfrm>
          <a:prstGeom prst="flowChartTerminato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Market Valuation Report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C88D1DEF-2690-4A12-A10B-2B3212BD42FA}"/>
              </a:ext>
            </a:extLst>
          </p:cNvPr>
          <p:cNvSpPr/>
          <p:nvPr/>
        </p:nvSpPr>
        <p:spPr>
          <a:xfrm>
            <a:off x="5602583" y="5483306"/>
            <a:ext cx="1133213" cy="845342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Agreed Value</a:t>
            </a:r>
          </a:p>
        </p:txBody>
      </p:sp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id="{A376A218-0228-443B-AA83-243288C42B42}"/>
              </a:ext>
            </a:extLst>
          </p:cNvPr>
          <p:cNvSpPr/>
          <p:nvPr/>
        </p:nvSpPr>
        <p:spPr>
          <a:xfrm>
            <a:off x="5625663" y="4727737"/>
            <a:ext cx="1012737" cy="489393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Umpire</a:t>
            </a:r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5D49A033-DE08-4282-90B3-868109F12490}"/>
              </a:ext>
            </a:extLst>
          </p:cNvPr>
          <p:cNvSpPr/>
          <p:nvPr/>
        </p:nvSpPr>
        <p:spPr>
          <a:xfrm>
            <a:off x="4862511" y="1778422"/>
            <a:ext cx="1151427" cy="531619"/>
          </a:xfrm>
          <a:prstGeom prst="flowChart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Automobile Owner</a:t>
            </a:r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37D498B-9130-47E0-8BE2-36C725141048}"/>
              </a:ext>
            </a:extLst>
          </p:cNvPr>
          <p:cNvSpPr/>
          <p:nvPr/>
        </p:nvSpPr>
        <p:spPr>
          <a:xfrm>
            <a:off x="6328759" y="1788870"/>
            <a:ext cx="1082589" cy="521172"/>
          </a:xfrm>
          <a:prstGeom prst="flowChart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Lender</a:t>
            </a:r>
          </a:p>
        </p:txBody>
      </p:sp>
    </p:spTree>
    <p:extLst>
      <p:ext uri="{BB962C8B-B14F-4D97-AF65-F5344CB8AC3E}">
        <p14:creationId xmlns:p14="http://schemas.microsoft.com/office/powerpoint/2010/main" val="1939283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E212F-07EB-46B5-AEB6-9B8382999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524375" cy="539750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</a:rPr>
              <a:t>Lender Resolution Process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1607E-19C2-48FD-AD0E-FB92DC652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4543195"/>
            <a:ext cx="10782300" cy="134325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2.  Based on estimate and Market Valuation Report, if deemed a total loss, insurer requests a payoff from the lender.</a:t>
            </a:r>
          </a:p>
          <a:p>
            <a:pPr marL="0" indent="0">
              <a:buNone/>
            </a:pP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AutoNum type="arabicPeriod" startAt="3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Insurer sends Declaration of Total Loss and Settlement Offer to the vehicle owner.  Settlement offer is typically less than payoff, resulting in a deficiency charge off, with little or no recourse to the lender.</a:t>
            </a:r>
          </a:p>
          <a:p>
            <a:pPr marL="342900" indent="-342900">
              <a:buAutoNum type="arabicPeriod" startAt="3"/>
            </a:pP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AutoNum type="arabicPeriod" startAt="3"/>
            </a:pP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13A147-6F18-470C-B16E-6F508FC1C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836" y="-284007"/>
            <a:ext cx="2035263" cy="20352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64042E-9655-45A6-B9F3-0217E8EE4A2B}"/>
              </a:ext>
            </a:extLst>
          </p:cNvPr>
          <p:cNvSpPr txBox="1"/>
          <p:nvPr/>
        </p:nvSpPr>
        <p:spPr>
          <a:xfrm>
            <a:off x="914399" y="1843636"/>
            <a:ext cx="47815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1A.  Vehicle is towed to wrecker’s storage facility: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AutoNum type="alphaLcPeriod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Wrecker sends notification to owner and lender.</a:t>
            </a:r>
          </a:p>
          <a:p>
            <a:pPr marL="342900" indent="-342900">
              <a:buAutoNum type="alphaLcPeriod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Owner notifies insurer of accident and location of vehicle.</a:t>
            </a:r>
          </a:p>
          <a:p>
            <a:pPr marL="342900" indent="-342900">
              <a:buAutoNum type="alphaLcPeriod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Insurer sends out an appraiser to storage facility.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4351A7-1AA8-4CA3-A3D8-F4E373ACCF1A}"/>
              </a:ext>
            </a:extLst>
          </p:cNvPr>
          <p:cNvSpPr txBox="1"/>
          <p:nvPr/>
        </p:nvSpPr>
        <p:spPr>
          <a:xfrm>
            <a:off x="6486524" y="1843636"/>
            <a:ext cx="5362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1B.  Vehicle is towed to an auto body facility: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AutoNum type="alphaLcPeriod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Insurer sends an appraiser or uses the auto body facility estimate.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69F1EB-DE52-4608-9DA9-AB81004CC545}"/>
              </a:ext>
            </a:extLst>
          </p:cNvPr>
          <p:cNvSpPr txBox="1"/>
          <p:nvPr/>
        </p:nvSpPr>
        <p:spPr>
          <a:xfrm>
            <a:off x="914400" y="1095375"/>
            <a:ext cx="809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Where process starts and typically ends:</a:t>
            </a:r>
          </a:p>
        </p:txBody>
      </p:sp>
    </p:spTree>
    <p:extLst>
      <p:ext uri="{BB962C8B-B14F-4D97-AF65-F5344CB8AC3E}">
        <p14:creationId xmlns:p14="http://schemas.microsoft.com/office/powerpoint/2010/main" val="351731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E212F-07EB-46B5-AEB6-9B8382999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524375" cy="539750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</a:rPr>
              <a:t>Lender Resolution Process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1607E-19C2-48FD-AD0E-FB92DC652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8" y="4790845"/>
            <a:ext cx="11010901" cy="1152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2.  Based on estimate and Market Valuation Report, if deemed a total loss, insurer requests a payoff from the lender.</a:t>
            </a:r>
          </a:p>
          <a:p>
            <a:pPr marL="0" indent="0">
              <a:buNone/>
            </a:pP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AutoNum type="arabicPeriod" startAt="3"/>
            </a:pP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13A147-6F18-470C-B16E-6F508FC1C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836" y="-284007"/>
            <a:ext cx="2035263" cy="20352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64042E-9655-45A6-B9F3-0217E8EE4A2B}"/>
              </a:ext>
            </a:extLst>
          </p:cNvPr>
          <p:cNvSpPr txBox="1"/>
          <p:nvPr/>
        </p:nvSpPr>
        <p:spPr>
          <a:xfrm>
            <a:off x="914398" y="2097759"/>
            <a:ext cx="47815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1A.  Vehicle is towed to wrecker’s storage facility: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AutoNum type="alphaLcPeriod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Wrecker sends notification to owner and lender.</a:t>
            </a:r>
          </a:p>
          <a:p>
            <a:pPr marL="342900" indent="-342900">
              <a:buAutoNum type="alphaLcPeriod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Owner notifies insurer of accident and location of vehicle.</a:t>
            </a:r>
          </a:p>
          <a:p>
            <a:pPr marL="342900" indent="-342900">
              <a:buAutoNum type="alphaLcPeriod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Insurer sends out an appraiser to storage facility.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4351A7-1AA8-4CA3-A3D8-F4E373ACCF1A}"/>
              </a:ext>
            </a:extLst>
          </p:cNvPr>
          <p:cNvSpPr txBox="1"/>
          <p:nvPr/>
        </p:nvSpPr>
        <p:spPr>
          <a:xfrm>
            <a:off x="6486524" y="2097759"/>
            <a:ext cx="5362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1B.  Vehicle is towed to an auto body facility: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AutoNum type="alphaLcPeriod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Insurer sends an appraiser or uses the auto body facility estimate.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69F1EB-DE52-4608-9DA9-AB81004CC545}"/>
              </a:ext>
            </a:extLst>
          </p:cNvPr>
          <p:cNvSpPr txBox="1"/>
          <p:nvPr/>
        </p:nvSpPr>
        <p:spPr>
          <a:xfrm>
            <a:off x="914398" y="997256"/>
            <a:ext cx="8782051" cy="852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NOTE:  In almost every instance, the lender knows that a vehicle has been deemed a total loss before the owner or body shop.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1464EE-CAA8-4BE3-8B73-F0146D5E8846}"/>
              </a:ext>
            </a:extLst>
          </p:cNvPr>
          <p:cNvSpPr txBox="1"/>
          <p:nvPr/>
        </p:nvSpPr>
        <p:spPr>
          <a:xfrm>
            <a:off x="5343524" y="3854478"/>
            <a:ext cx="4352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Lender could intervene HERE or HERE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and contact owner or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Auto Claim Specialists.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AB1E312-D0E3-4295-BEB7-60DFD147C9F7}"/>
              </a:ext>
            </a:extLst>
          </p:cNvPr>
          <p:cNvCxnSpPr>
            <a:cxnSpLocks/>
          </p:cNvCxnSpPr>
          <p:nvPr/>
        </p:nvCxnSpPr>
        <p:spPr>
          <a:xfrm flipH="1" flipV="1">
            <a:off x="5115394" y="2933989"/>
            <a:ext cx="2356968" cy="98219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132966E-02E3-4D30-898A-DD8F8F44BA2F}"/>
              </a:ext>
            </a:extLst>
          </p:cNvPr>
          <p:cNvCxnSpPr>
            <a:cxnSpLocks/>
            <a:stCxn id="26" idx="5"/>
          </p:cNvCxnSpPr>
          <p:nvPr/>
        </p:nvCxnSpPr>
        <p:spPr>
          <a:xfrm>
            <a:off x="8506290" y="4124802"/>
            <a:ext cx="1307546" cy="66604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F657A8F8-546F-49BB-BFB4-B1C010EE4BDB}"/>
              </a:ext>
            </a:extLst>
          </p:cNvPr>
          <p:cNvSpPr/>
          <p:nvPr/>
        </p:nvSpPr>
        <p:spPr>
          <a:xfrm>
            <a:off x="7350916" y="3894755"/>
            <a:ext cx="533400" cy="2676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354009D-E19B-45DE-B1DF-07AA27497ED3}"/>
              </a:ext>
            </a:extLst>
          </p:cNvPr>
          <p:cNvSpPr/>
          <p:nvPr/>
        </p:nvSpPr>
        <p:spPr>
          <a:xfrm>
            <a:off x="8051005" y="3905516"/>
            <a:ext cx="533400" cy="2569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72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689ED7AE-A488-4558-A945-A93B23E0A7FC}"/>
              </a:ext>
            </a:extLst>
          </p:cNvPr>
          <p:cNvSpPr/>
          <p:nvPr/>
        </p:nvSpPr>
        <p:spPr>
          <a:xfrm>
            <a:off x="4555824" y="1472000"/>
            <a:ext cx="3047672" cy="11449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30455BA-5521-4D06-8B97-4BD42C3F8BC0}"/>
              </a:ext>
            </a:extLst>
          </p:cNvPr>
          <p:cNvSpPr/>
          <p:nvPr/>
        </p:nvSpPr>
        <p:spPr>
          <a:xfrm>
            <a:off x="5452822" y="2734829"/>
            <a:ext cx="3622117" cy="12309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4C98D9-29B6-4A7D-AC42-D501D3BE0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123825"/>
            <a:ext cx="6191250" cy="561975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</a:rPr>
              <a:t>Lender Resolution Process</a:t>
            </a:r>
          </a:p>
        </p:txBody>
      </p:sp>
      <p:sp>
        <p:nvSpPr>
          <p:cNvPr id="4" name="Chord 3">
            <a:extLst>
              <a:ext uri="{FF2B5EF4-FFF2-40B4-BE49-F238E27FC236}">
                <a16:creationId xmlns:a16="http://schemas.microsoft.com/office/drawing/2014/main" id="{8DDEC637-826A-42E5-976A-925F4DF173A1}"/>
              </a:ext>
            </a:extLst>
          </p:cNvPr>
          <p:cNvSpPr/>
          <p:nvPr/>
        </p:nvSpPr>
        <p:spPr>
          <a:xfrm rot="5400000">
            <a:off x="3646019" y="139705"/>
            <a:ext cx="4867281" cy="7418216"/>
          </a:xfrm>
          <a:prstGeom prst="chord">
            <a:avLst>
              <a:gd name="adj1" fmla="val 5190926"/>
              <a:gd name="adj2" fmla="val 16405643"/>
            </a:avLst>
          </a:prstGeom>
          <a:gradFill flip="none" rotWithShape="1">
            <a:gsLst>
              <a:gs pos="0">
                <a:schemeClr val="accent5">
                  <a:lumMod val="40000"/>
                  <a:lumOff val="60000"/>
                  <a:alpha val="40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8B62238-15BA-47A9-9667-311FEF970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" b="42794"/>
          <a:stretch/>
        </p:blipFill>
        <p:spPr>
          <a:xfrm>
            <a:off x="3267075" y="1362075"/>
            <a:ext cx="1917876" cy="1097280"/>
          </a:xfrm>
        </p:spPr>
      </p:pic>
      <p:sp>
        <p:nvSpPr>
          <p:cNvPr id="6" name="Chord 5">
            <a:extLst>
              <a:ext uri="{FF2B5EF4-FFF2-40B4-BE49-F238E27FC236}">
                <a16:creationId xmlns:a16="http://schemas.microsoft.com/office/drawing/2014/main" id="{B6C34889-D5FD-4138-A1C4-53B35356E1C3}"/>
              </a:ext>
            </a:extLst>
          </p:cNvPr>
          <p:cNvSpPr/>
          <p:nvPr/>
        </p:nvSpPr>
        <p:spPr>
          <a:xfrm rot="16200000">
            <a:off x="3883315" y="687825"/>
            <a:ext cx="4369685" cy="7418215"/>
          </a:xfrm>
          <a:prstGeom prst="chord">
            <a:avLst>
              <a:gd name="adj1" fmla="val 5190926"/>
              <a:gd name="adj2" fmla="val 16405643"/>
            </a:avLst>
          </a:prstGeom>
          <a:gradFill>
            <a:gsLst>
              <a:gs pos="100000">
                <a:schemeClr val="accent3">
                  <a:lumMod val="40000"/>
                  <a:lumOff val="60000"/>
                </a:schemeClr>
              </a:gs>
              <a:gs pos="100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60789C4-6097-4F03-80F0-8C5FF1BDF3F1}"/>
              </a:ext>
            </a:extLst>
          </p:cNvPr>
          <p:cNvSpPr/>
          <p:nvPr/>
        </p:nvSpPr>
        <p:spPr>
          <a:xfrm>
            <a:off x="3047999" y="2295525"/>
            <a:ext cx="2266951" cy="3676650"/>
          </a:xfrm>
          <a:prstGeom prst="ellipse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397684B1-4A96-403C-BD97-4A87EFF757C3}"/>
              </a:ext>
            </a:extLst>
          </p:cNvPr>
          <p:cNvSpPr/>
          <p:nvPr/>
        </p:nvSpPr>
        <p:spPr>
          <a:xfrm>
            <a:off x="3505200" y="2971800"/>
            <a:ext cx="1362075" cy="742950"/>
          </a:xfrm>
          <a:prstGeom prst="flowChart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Auto Claim Specialists</a:t>
            </a: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CD59AF3F-6CF6-40CB-955D-695EB1B4462D}"/>
              </a:ext>
            </a:extLst>
          </p:cNvPr>
          <p:cNvSpPr/>
          <p:nvPr/>
        </p:nvSpPr>
        <p:spPr>
          <a:xfrm>
            <a:off x="7162800" y="2971800"/>
            <a:ext cx="1362075" cy="742950"/>
          </a:xfrm>
          <a:prstGeom prst="flowChart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Insurance Carrier</a:t>
            </a: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3506785F-4C61-4458-8FF7-E4EFE697205F}"/>
              </a:ext>
            </a:extLst>
          </p:cNvPr>
          <p:cNvSpPr/>
          <p:nvPr/>
        </p:nvSpPr>
        <p:spPr>
          <a:xfrm>
            <a:off x="3500436" y="4617245"/>
            <a:ext cx="1362075" cy="74295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Vehicle Value Experts</a:t>
            </a: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48CA8A33-3EAD-490D-9622-AE57DD5041B8}"/>
              </a:ext>
            </a:extLst>
          </p:cNvPr>
          <p:cNvSpPr/>
          <p:nvPr/>
        </p:nvSpPr>
        <p:spPr>
          <a:xfrm>
            <a:off x="7160418" y="4617245"/>
            <a:ext cx="1362075" cy="74295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Third Party Appraiser</a:t>
            </a:r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AFA2B860-2635-453A-A56F-F31B9EAC4F18}"/>
              </a:ext>
            </a:extLst>
          </p:cNvPr>
          <p:cNvSpPr/>
          <p:nvPr/>
        </p:nvSpPr>
        <p:spPr>
          <a:xfrm>
            <a:off x="5579503" y="3051093"/>
            <a:ext cx="1035817" cy="533400"/>
          </a:xfrm>
          <a:prstGeom prst="flowChartTerminato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Market Valuation Report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2E7A7662-43A7-4FB3-B4A0-85F97A14671B}"/>
              </a:ext>
            </a:extLst>
          </p:cNvPr>
          <p:cNvSpPr/>
          <p:nvPr/>
        </p:nvSpPr>
        <p:spPr>
          <a:xfrm>
            <a:off x="5574766" y="5154220"/>
            <a:ext cx="1133213" cy="845342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Agreed Value</a:t>
            </a:r>
          </a:p>
        </p:txBody>
      </p:sp>
      <p:sp>
        <p:nvSpPr>
          <p:cNvPr id="17" name="Flowchart: Terminator 16">
            <a:extLst>
              <a:ext uri="{FF2B5EF4-FFF2-40B4-BE49-F238E27FC236}">
                <a16:creationId xmlns:a16="http://schemas.microsoft.com/office/drawing/2014/main" id="{54D3E68E-3089-45DF-AB94-F146FC7D26DB}"/>
              </a:ext>
            </a:extLst>
          </p:cNvPr>
          <p:cNvSpPr/>
          <p:nvPr/>
        </p:nvSpPr>
        <p:spPr>
          <a:xfrm>
            <a:off x="5602583" y="4310022"/>
            <a:ext cx="1012737" cy="489393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Umpire</a:t>
            </a:r>
          </a:p>
        </p:txBody>
      </p:sp>
      <p:sp>
        <p:nvSpPr>
          <p:cNvPr id="28" name="Flowchart: Process 27">
            <a:extLst>
              <a:ext uri="{FF2B5EF4-FFF2-40B4-BE49-F238E27FC236}">
                <a16:creationId xmlns:a16="http://schemas.microsoft.com/office/drawing/2014/main" id="{E4571370-B2F2-4F22-B8D4-2BA59B755547}"/>
              </a:ext>
            </a:extLst>
          </p:cNvPr>
          <p:cNvSpPr/>
          <p:nvPr/>
        </p:nvSpPr>
        <p:spPr>
          <a:xfrm>
            <a:off x="5333505" y="324848"/>
            <a:ext cx="1615734" cy="62948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Auto Body Facility</a:t>
            </a:r>
          </a:p>
        </p:txBody>
      </p:sp>
      <p:sp>
        <p:nvSpPr>
          <p:cNvPr id="33" name="Flowchart: Process 32">
            <a:extLst>
              <a:ext uri="{FF2B5EF4-FFF2-40B4-BE49-F238E27FC236}">
                <a16:creationId xmlns:a16="http://schemas.microsoft.com/office/drawing/2014/main" id="{8CFEE900-680C-41BA-8F35-3F3184CC4C85}"/>
              </a:ext>
            </a:extLst>
          </p:cNvPr>
          <p:cNvSpPr/>
          <p:nvPr/>
        </p:nvSpPr>
        <p:spPr>
          <a:xfrm>
            <a:off x="6252229" y="1750431"/>
            <a:ext cx="1082589" cy="521172"/>
          </a:xfrm>
          <a:prstGeom prst="flowChart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Lender</a:t>
            </a:r>
          </a:p>
        </p:txBody>
      </p:sp>
      <p:sp>
        <p:nvSpPr>
          <p:cNvPr id="35" name="Flowchart: Process 34">
            <a:extLst>
              <a:ext uri="{FF2B5EF4-FFF2-40B4-BE49-F238E27FC236}">
                <a16:creationId xmlns:a16="http://schemas.microsoft.com/office/drawing/2014/main" id="{21F57BB3-D206-4F1A-BBE2-799FD19F6A7D}"/>
              </a:ext>
            </a:extLst>
          </p:cNvPr>
          <p:cNvSpPr/>
          <p:nvPr/>
        </p:nvSpPr>
        <p:spPr>
          <a:xfrm>
            <a:off x="4821315" y="1760697"/>
            <a:ext cx="1165423" cy="500641"/>
          </a:xfrm>
          <a:prstGeom prst="flowChart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Automobile Owner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2917946-6E0F-4376-B5E5-DD0A4A965E79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6615320" y="3343275"/>
            <a:ext cx="54748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1A2CB14-0497-409E-AB8D-B49228AC282A}"/>
              </a:ext>
            </a:extLst>
          </p:cNvPr>
          <p:cNvCxnSpPr/>
          <p:nvPr/>
        </p:nvCxnSpPr>
        <p:spPr>
          <a:xfrm flipH="1" flipV="1">
            <a:off x="5986738" y="2271603"/>
            <a:ext cx="1173680" cy="70019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92597B7-FB7B-4CAD-B453-BB4BE3BF8739}"/>
              </a:ext>
            </a:extLst>
          </p:cNvPr>
          <p:cNvCxnSpPr>
            <a:cxnSpLocks/>
          </p:cNvCxnSpPr>
          <p:nvPr/>
        </p:nvCxnSpPr>
        <p:spPr>
          <a:xfrm>
            <a:off x="7334818" y="2261338"/>
            <a:ext cx="580457" cy="7104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A54A8A7-F57C-4735-AA68-902DE47F179C}"/>
              </a:ext>
            </a:extLst>
          </p:cNvPr>
          <p:cNvCxnSpPr>
            <a:cxnSpLocks/>
          </p:cNvCxnSpPr>
          <p:nvPr/>
        </p:nvCxnSpPr>
        <p:spPr>
          <a:xfrm>
            <a:off x="6886575" y="962025"/>
            <a:ext cx="1543050" cy="20097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2C740765-0461-4BD6-BC7C-00942B4DF966}"/>
              </a:ext>
            </a:extLst>
          </p:cNvPr>
          <p:cNvCxnSpPr>
            <a:cxnSpLocks/>
          </p:cNvCxnSpPr>
          <p:nvPr/>
        </p:nvCxnSpPr>
        <p:spPr>
          <a:xfrm flipH="1">
            <a:off x="5986740" y="974497"/>
            <a:ext cx="902320" cy="77593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4D2F6949-2F62-4D2A-81BB-5613EC888A0E}"/>
              </a:ext>
            </a:extLst>
          </p:cNvPr>
          <p:cNvSpPr txBox="1"/>
          <p:nvPr/>
        </p:nvSpPr>
        <p:spPr>
          <a:xfrm>
            <a:off x="6946225" y="887486"/>
            <a:ext cx="83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Estimate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D8F8D8E-43B8-4C3F-B090-50A2ED4536C7}"/>
              </a:ext>
            </a:extLst>
          </p:cNvPr>
          <p:cNvSpPr txBox="1"/>
          <p:nvPr/>
        </p:nvSpPr>
        <p:spPr>
          <a:xfrm>
            <a:off x="6333179" y="3325521"/>
            <a:ext cx="1111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     ACV Valuation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636EFAD-B225-496B-BDDD-5648E0E2927D}"/>
              </a:ext>
            </a:extLst>
          </p:cNvPr>
          <p:cNvCxnSpPr>
            <a:cxnSpLocks/>
          </p:cNvCxnSpPr>
          <p:nvPr/>
        </p:nvCxnSpPr>
        <p:spPr>
          <a:xfrm>
            <a:off x="7694334" y="2720798"/>
            <a:ext cx="1128190" cy="238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E76AA2F9-D52F-4136-9BA0-535853100D7F}"/>
              </a:ext>
            </a:extLst>
          </p:cNvPr>
          <p:cNvSpPr txBox="1"/>
          <p:nvPr/>
        </p:nvSpPr>
        <p:spPr>
          <a:xfrm>
            <a:off x="8838570" y="2616569"/>
            <a:ext cx="683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Payoff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AE602CA-1E51-46BA-880D-6C6ED8C4854C}"/>
              </a:ext>
            </a:extLst>
          </p:cNvPr>
          <p:cNvCxnSpPr>
            <a:cxnSpLocks/>
          </p:cNvCxnSpPr>
          <p:nvPr/>
        </p:nvCxnSpPr>
        <p:spPr>
          <a:xfrm>
            <a:off x="6615320" y="2616569"/>
            <a:ext cx="31619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DBC770CD-AFFE-4150-A0D3-8CBB719DEF42}"/>
              </a:ext>
            </a:extLst>
          </p:cNvPr>
          <p:cNvSpPr txBox="1"/>
          <p:nvPr/>
        </p:nvSpPr>
        <p:spPr>
          <a:xfrm>
            <a:off x="9800270" y="2448580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Declaration of Total Loss and Settlement Offer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D7A49F3C-17EE-426E-98B4-1A4D1570F484}"/>
              </a:ext>
            </a:extLst>
          </p:cNvPr>
          <p:cNvCxnSpPr/>
          <p:nvPr/>
        </p:nvCxnSpPr>
        <p:spPr>
          <a:xfrm>
            <a:off x="5602583" y="2271603"/>
            <a:ext cx="1557835" cy="89069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486E8BE-CDCF-4970-86E6-57855BDB0FB4}"/>
              </a:ext>
            </a:extLst>
          </p:cNvPr>
          <p:cNvCxnSpPr/>
          <p:nvPr/>
        </p:nvCxnSpPr>
        <p:spPr>
          <a:xfrm>
            <a:off x="7534275" y="3714750"/>
            <a:ext cx="0" cy="902495"/>
          </a:xfrm>
          <a:prstGeom prst="straightConnector1">
            <a:avLst/>
          </a:prstGeom>
          <a:ln w="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E87C2A47-3BB3-4540-8BB0-7361C204ECCA}"/>
              </a:ext>
            </a:extLst>
          </p:cNvPr>
          <p:cNvCxnSpPr/>
          <p:nvPr/>
        </p:nvCxnSpPr>
        <p:spPr>
          <a:xfrm flipH="1">
            <a:off x="4862511" y="2271603"/>
            <a:ext cx="541515" cy="70019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27D344DF-6E56-40BD-9D1B-821F6C13FE3B}"/>
              </a:ext>
            </a:extLst>
          </p:cNvPr>
          <p:cNvCxnSpPr/>
          <p:nvPr/>
        </p:nvCxnSpPr>
        <p:spPr>
          <a:xfrm>
            <a:off x="4476750" y="3714750"/>
            <a:ext cx="0" cy="90249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E885FAA7-CC76-46C9-AED2-D9AEA694AC19}"/>
              </a:ext>
            </a:extLst>
          </p:cNvPr>
          <p:cNvCxnSpPr/>
          <p:nvPr/>
        </p:nvCxnSpPr>
        <p:spPr>
          <a:xfrm flipV="1">
            <a:off x="3924300" y="3714750"/>
            <a:ext cx="0" cy="90249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B0A38178-CC80-4103-BC18-D39A96889B31}"/>
              </a:ext>
            </a:extLst>
          </p:cNvPr>
          <p:cNvCxnSpPr>
            <a:cxnSpLocks/>
          </p:cNvCxnSpPr>
          <p:nvPr/>
        </p:nvCxnSpPr>
        <p:spPr>
          <a:xfrm>
            <a:off x="7534275" y="3965752"/>
            <a:ext cx="12096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E57C6EFB-7449-427D-8941-81E923E954C3}"/>
              </a:ext>
            </a:extLst>
          </p:cNvPr>
          <p:cNvSpPr txBox="1"/>
          <p:nvPr/>
        </p:nvSpPr>
        <p:spPr>
          <a:xfrm>
            <a:off x="8774228" y="3822373"/>
            <a:ext cx="1083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Fixed Fee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D5F2EA47-727E-4B48-A38C-223E5B4CAE4A}"/>
              </a:ext>
            </a:extLst>
          </p:cNvPr>
          <p:cNvCxnSpPr>
            <a:cxnSpLocks/>
          </p:cNvCxnSpPr>
          <p:nvPr/>
        </p:nvCxnSpPr>
        <p:spPr>
          <a:xfrm>
            <a:off x="4476750" y="3959579"/>
            <a:ext cx="38576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64807575-DF2D-4B3D-8308-53A7041B106E}"/>
              </a:ext>
            </a:extLst>
          </p:cNvPr>
          <p:cNvSpPr txBox="1"/>
          <p:nvPr/>
        </p:nvSpPr>
        <p:spPr>
          <a:xfrm>
            <a:off x="4878974" y="3821808"/>
            <a:ext cx="1033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Fixed Fee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D6DB4134-CA27-4D53-B6BA-8703FF910F97}"/>
              </a:ext>
            </a:extLst>
          </p:cNvPr>
          <p:cNvCxnSpPr/>
          <p:nvPr/>
        </p:nvCxnSpPr>
        <p:spPr>
          <a:xfrm flipH="1">
            <a:off x="3500436" y="4405272"/>
            <a:ext cx="4238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A57E962A-82C3-4280-B7B4-B5A32EA87439}"/>
              </a:ext>
            </a:extLst>
          </p:cNvPr>
          <p:cNvSpPr txBox="1"/>
          <p:nvPr/>
        </p:nvSpPr>
        <p:spPr>
          <a:xfrm>
            <a:off x="2000251" y="4251383"/>
            <a:ext cx="1533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Certified Appraisal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E725FBB-2E54-4663-B911-DFC75E643F6D}"/>
              </a:ext>
            </a:extLst>
          </p:cNvPr>
          <p:cNvSpPr txBox="1"/>
          <p:nvPr/>
        </p:nvSpPr>
        <p:spPr>
          <a:xfrm>
            <a:off x="5230132" y="2466505"/>
            <a:ext cx="1569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Invoke</a:t>
            </a:r>
          </a:p>
          <a:p>
            <a:r>
              <a:rPr lang="en-US" sz="1400" dirty="0">
                <a:solidFill>
                  <a:srgbClr val="FF0000"/>
                </a:solidFill>
              </a:rPr>
              <a:t>Appraisal Clause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0FFE68D1-0510-450E-87C0-47C2E0E62253}"/>
              </a:ext>
            </a:extLst>
          </p:cNvPr>
          <p:cNvCxnSpPr>
            <a:cxnSpLocks/>
          </p:cNvCxnSpPr>
          <p:nvPr/>
        </p:nvCxnSpPr>
        <p:spPr>
          <a:xfrm>
            <a:off x="5844857" y="2616569"/>
            <a:ext cx="3397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7CA00F0C-1603-41DA-B1A0-B83EED5C2889}"/>
              </a:ext>
            </a:extLst>
          </p:cNvPr>
          <p:cNvCxnSpPr/>
          <p:nvPr/>
        </p:nvCxnSpPr>
        <p:spPr>
          <a:xfrm>
            <a:off x="3924300" y="2744650"/>
            <a:ext cx="1104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4C369E3F-0476-4127-9EF6-B25B4E95D6E2}"/>
              </a:ext>
            </a:extLst>
          </p:cNvPr>
          <p:cNvSpPr txBox="1"/>
          <p:nvPr/>
        </p:nvSpPr>
        <p:spPr>
          <a:xfrm>
            <a:off x="3124198" y="2573783"/>
            <a:ext cx="866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Contract</a:t>
            </a:r>
          </a:p>
        </p:txBody>
      </p:sp>
    </p:spTree>
    <p:extLst>
      <p:ext uri="{BB962C8B-B14F-4D97-AF65-F5344CB8AC3E}">
        <p14:creationId xmlns:p14="http://schemas.microsoft.com/office/powerpoint/2010/main" val="638544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689ED7AE-A488-4558-A945-A93B23E0A7FC}"/>
              </a:ext>
            </a:extLst>
          </p:cNvPr>
          <p:cNvSpPr/>
          <p:nvPr/>
        </p:nvSpPr>
        <p:spPr>
          <a:xfrm>
            <a:off x="4555824" y="1472000"/>
            <a:ext cx="3047672" cy="11449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30455BA-5521-4D06-8B97-4BD42C3F8BC0}"/>
              </a:ext>
            </a:extLst>
          </p:cNvPr>
          <p:cNvSpPr/>
          <p:nvPr/>
        </p:nvSpPr>
        <p:spPr>
          <a:xfrm>
            <a:off x="5452822" y="2734829"/>
            <a:ext cx="3622117" cy="12309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4C98D9-29B6-4A7D-AC42-D501D3BE0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123825"/>
            <a:ext cx="6191250" cy="561975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</a:rPr>
              <a:t>Lender Resolution Process</a:t>
            </a:r>
          </a:p>
        </p:txBody>
      </p:sp>
      <p:sp>
        <p:nvSpPr>
          <p:cNvPr id="4" name="Chord 3">
            <a:extLst>
              <a:ext uri="{FF2B5EF4-FFF2-40B4-BE49-F238E27FC236}">
                <a16:creationId xmlns:a16="http://schemas.microsoft.com/office/drawing/2014/main" id="{8DDEC637-826A-42E5-976A-925F4DF173A1}"/>
              </a:ext>
            </a:extLst>
          </p:cNvPr>
          <p:cNvSpPr/>
          <p:nvPr/>
        </p:nvSpPr>
        <p:spPr>
          <a:xfrm rot="5400000">
            <a:off x="3646019" y="139705"/>
            <a:ext cx="4867281" cy="7418216"/>
          </a:xfrm>
          <a:prstGeom prst="chord">
            <a:avLst>
              <a:gd name="adj1" fmla="val 5190926"/>
              <a:gd name="adj2" fmla="val 16405643"/>
            </a:avLst>
          </a:prstGeom>
          <a:gradFill flip="none" rotWithShape="1">
            <a:gsLst>
              <a:gs pos="0">
                <a:schemeClr val="accent5">
                  <a:lumMod val="40000"/>
                  <a:lumOff val="60000"/>
                  <a:alpha val="40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8B62238-15BA-47A9-9667-311FEF970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" b="42794"/>
          <a:stretch/>
        </p:blipFill>
        <p:spPr>
          <a:xfrm>
            <a:off x="3267075" y="1362075"/>
            <a:ext cx="1917876" cy="1097280"/>
          </a:xfrm>
        </p:spPr>
      </p:pic>
      <p:sp>
        <p:nvSpPr>
          <p:cNvPr id="6" name="Chord 5">
            <a:extLst>
              <a:ext uri="{FF2B5EF4-FFF2-40B4-BE49-F238E27FC236}">
                <a16:creationId xmlns:a16="http://schemas.microsoft.com/office/drawing/2014/main" id="{B6C34889-D5FD-4138-A1C4-53B35356E1C3}"/>
              </a:ext>
            </a:extLst>
          </p:cNvPr>
          <p:cNvSpPr/>
          <p:nvPr/>
        </p:nvSpPr>
        <p:spPr>
          <a:xfrm rot="16200000">
            <a:off x="3883315" y="687825"/>
            <a:ext cx="4369685" cy="7418215"/>
          </a:xfrm>
          <a:prstGeom prst="chord">
            <a:avLst>
              <a:gd name="adj1" fmla="val 5190926"/>
              <a:gd name="adj2" fmla="val 16405643"/>
            </a:avLst>
          </a:prstGeom>
          <a:gradFill>
            <a:gsLst>
              <a:gs pos="100000">
                <a:schemeClr val="accent3">
                  <a:lumMod val="40000"/>
                  <a:lumOff val="60000"/>
                </a:schemeClr>
              </a:gs>
              <a:gs pos="100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60789C4-6097-4F03-80F0-8C5FF1BDF3F1}"/>
              </a:ext>
            </a:extLst>
          </p:cNvPr>
          <p:cNvSpPr/>
          <p:nvPr/>
        </p:nvSpPr>
        <p:spPr>
          <a:xfrm>
            <a:off x="3047999" y="2295525"/>
            <a:ext cx="2266951" cy="3676650"/>
          </a:xfrm>
          <a:prstGeom prst="ellipse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397684B1-4A96-403C-BD97-4A87EFF757C3}"/>
              </a:ext>
            </a:extLst>
          </p:cNvPr>
          <p:cNvSpPr/>
          <p:nvPr/>
        </p:nvSpPr>
        <p:spPr>
          <a:xfrm>
            <a:off x="3505200" y="2971800"/>
            <a:ext cx="1362075" cy="742950"/>
          </a:xfrm>
          <a:prstGeom prst="flowChart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Auto Claim Specialists</a:t>
            </a: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CD59AF3F-6CF6-40CB-955D-695EB1B4462D}"/>
              </a:ext>
            </a:extLst>
          </p:cNvPr>
          <p:cNvSpPr/>
          <p:nvPr/>
        </p:nvSpPr>
        <p:spPr>
          <a:xfrm>
            <a:off x="7162800" y="2971800"/>
            <a:ext cx="1362075" cy="742950"/>
          </a:xfrm>
          <a:prstGeom prst="flowChart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Insurance Carrier</a:t>
            </a: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3506785F-4C61-4458-8FF7-E4EFE697205F}"/>
              </a:ext>
            </a:extLst>
          </p:cNvPr>
          <p:cNvSpPr/>
          <p:nvPr/>
        </p:nvSpPr>
        <p:spPr>
          <a:xfrm>
            <a:off x="3500436" y="4617245"/>
            <a:ext cx="1362075" cy="74295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Vehicle Value Experts</a:t>
            </a: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48CA8A33-3EAD-490D-9622-AE57DD5041B8}"/>
              </a:ext>
            </a:extLst>
          </p:cNvPr>
          <p:cNvSpPr/>
          <p:nvPr/>
        </p:nvSpPr>
        <p:spPr>
          <a:xfrm>
            <a:off x="7160418" y="4617245"/>
            <a:ext cx="1362075" cy="74295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Third Party Appraiser</a:t>
            </a:r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AFA2B860-2635-453A-A56F-F31B9EAC4F18}"/>
              </a:ext>
            </a:extLst>
          </p:cNvPr>
          <p:cNvSpPr/>
          <p:nvPr/>
        </p:nvSpPr>
        <p:spPr>
          <a:xfrm>
            <a:off x="5579503" y="3051093"/>
            <a:ext cx="1035817" cy="533400"/>
          </a:xfrm>
          <a:prstGeom prst="flowChartTerminato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Market Valuation Report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2E7A7662-43A7-4FB3-B4A0-85F97A14671B}"/>
              </a:ext>
            </a:extLst>
          </p:cNvPr>
          <p:cNvSpPr/>
          <p:nvPr/>
        </p:nvSpPr>
        <p:spPr>
          <a:xfrm>
            <a:off x="5574766" y="5154220"/>
            <a:ext cx="1133213" cy="845342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Agreed Value</a:t>
            </a:r>
          </a:p>
        </p:txBody>
      </p:sp>
      <p:sp>
        <p:nvSpPr>
          <p:cNvPr id="17" name="Flowchart: Terminator 16">
            <a:extLst>
              <a:ext uri="{FF2B5EF4-FFF2-40B4-BE49-F238E27FC236}">
                <a16:creationId xmlns:a16="http://schemas.microsoft.com/office/drawing/2014/main" id="{54D3E68E-3089-45DF-AB94-F146FC7D26DB}"/>
              </a:ext>
            </a:extLst>
          </p:cNvPr>
          <p:cNvSpPr/>
          <p:nvPr/>
        </p:nvSpPr>
        <p:spPr>
          <a:xfrm>
            <a:off x="5602583" y="4310022"/>
            <a:ext cx="1012737" cy="489393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Umpire</a:t>
            </a:r>
          </a:p>
        </p:txBody>
      </p:sp>
      <p:sp>
        <p:nvSpPr>
          <p:cNvPr id="28" name="Flowchart: Process 27">
            <a:extLst>
              <a:ext uri="{FF2B5EF4-FFF2-40B4-BE49-F238E27FC236}">
                <a16:creationId xmlns:a16="http://schemas.microsoft.com/office/drawing/2014/main" id="{E4571370-B2F2-4F22-B8D4-2BA59B755547}"/>
              </a:ext>
            </a:extLst>
          </p:cNvPr>
          <p:cNvSpPr/>
          <p:nvPr/>
        </p:nvSpPr>
        <p:spPr>
          <a:xfrm>
            <a:off x="5333505" y="324848"/>
            <a:ext cx="1615734" cy="62948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Auto Body Facility</a:t>
            </a:r>
          </a:p>
        </p:txBody>
      </p:sp>
      <p:sp>
        <p:nvSpPr>
          <p:cNvPr id="33" name="Flowchart: Process 32">
            <a:extLst>
              <a:ext uri="{FF2B5EF4-FFF2-40B4-BE49-F238E27FC236}">
                <a16:creationId xmlns:a16="http://schemas.microsoft.com/office/drawing/2014/main" id="{8CFEE900-680C-41BA-8F35-3F3184CC4C85}"/>
              </a:ext>
            </a:extLst>
          </p:cNvPr>
          <p:cNvSpPr/>
          <p:nvPr/>
        </p:nvSpPr>
        <p:spPr>
          <a:xfrm>
            <a:off x="6252229" y="1750431"/>
            <a:ext cx="1082589" cy="521172"/>
          </a:xfrm>
          <a:prstGeom prst="flowChart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Lender</a:t>
            </a:r>
          </a:p>
        </p:txBody>
      </p:sp>
      <p:sp>
        <p:nvSpPr>
          <p:cNvPr id="35" name="Flowchart: Process 34">
            <a:extLst>
              <a:ext uri="{FF2B5EF4-FFF2-40B4-BE49-F238E27FC236}">
                <a16:creationId xmlns:a16="http://schemas.microsoft.com/office/drawing/2014/main" id="{21F57BB3-D206-4F1A-BBE2-799FD19F6A7D}"/>
              </a:ext>
            </a:extLst>
          </p:cNvPr>
          <p:cNvSpPr/>
          <p:nvPr/>
        </p:nvSpPr>
        <p:spPr>
          <a:xfrm>
            <a:off x="4821315" y="1760697"/>
            <a:ext cx="1165423" cy="500641"/>
          </a:xfrm>
          <a:prstGeom prst="flowChart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Automobile Owner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2917946-6E0F-4376-B5E5-DD0A4A965E79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6615320" y="3343275"/>
            <a:ext cx="54748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1A2CB14-0497-409E-AB8D-B49228AC282A}"/>
              </a:ext>
            </a:extLst>
          </p:cNvPr>
          <p:cNvCxnSpPr/>
          <p:nvPr/>
        </p:nvCxnSpPr>
        <p:spPr>
          <a:xfrm flipH="1" flipV="1">
            <a:off x="5986738" y="2271603"/>
            <a:ext cx="1173680" cy="70019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92597B7-FB7B-4CAD-B453-BB4BE3BF8739}"/>
              </a:ext>
            </a:extLst>
          </p:cNvPr>
          <p:cNvCxnSpPr>
            <a:cxnSpLocks/>
          </p:cNvCxnSpPr>
          <p:nvPr/>
        </p:nvCxnSpPr>
        <p:spPr>
          <a:xfrm>
            <a:off x="7334818" y="2261338"/>
            <a:ext cx="580457" cy="7104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A54A8A7-F57C-4735-AA68-902DE47F179C}"/>
              </a:ext>
            </a:extLst>
          </p:cNvPr>
          <p:cNvCxnSpPr>
            <a:cxnSpLocks/>
          </p:cNvCxnSpPr>
          <p:nvPr/>
        </p:nvCxnSpPr>
        <p:spPr>
          <a:xfrm>
            <a:off x="6886575" y="962025"/>
            <a:ext cx="1543050" cy="20097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2C740765-0461-4BD6-BC7C-00942B4DF966}"/>
              </a:ext>
            </a:extLst>
          </p:cNvPr>
          <p:cNvCxnSpPr>
            <a:cxnSpLocks/>
          </p:cNvCxnSpPr>
          <p:nvPr/>
        </p:nvCxnSpPr>
        <p:spPr>
          <a:xfrm flipH="1">
            <a:off x="5986740" y="974497"/>
            <a:ext cx="902320" cy="77593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4D2F6949-2F62-4D2A-81BB-5613EC888A0E}"/>
              </a:ext>
            </a:extLst>
          </p:cNvPr>
          <p:cNvSpPr txBox="1"/>
          <p:nvPr/>
        </p:nvSpPr>
        <p:spPr>
          <a:xfrm>
            <a:off x="6946225" y="887486"/>
            <a:ext cx="83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Estimate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D8F8D8E-43B8-4C3F-B090-50A2ED4536C7}"/>
              </a:ext>
            </a:extLst>
          </p:cNvPr>
          <p:cNvSpPr txBox="1"/>
          <p:nvPr/>
        </p:nvSpPr>
        <p:spPr>
          <a:xfrm>
            <a:off x="6333179" y="3325521"/>
            <a:ext cx="1111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     ACV Valuation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636EFAD-B225-496B-BDDD-5648E0E2927D}"/>
              </a:ext>
            </a:extLst>
          </p:cNvPr>
          <p:cNvCxnSpPr>
            <a:cxnSpLocks/>
          </p:cNvCxnSpPr>
          <p:nvPr/>
        </p:nvCxnSpPr>
        <p:spPr>
          <a:xfrm>
            <a:off x="7694334" y="2720798"/>
            <a:ext cx="1128190" cy="238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E76AA2F9-D52F-4136-9BA0-535853100D7F}"/>
              </a:ext>
            </a:extLst>
          </p:cNvPr>
          <p:cNvSpPr txBox="1"/>
          <p:nvPr/>
        </p:nvSpPr>
        <p:spPr>
          <a:xfrm>
            <a:off x="8838570" y="2616569"/>
            <a:ext cx="683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Payoff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AE602CA-1E51-46BA-880D-6C6ED8C4854C}"/>
              </a:ext>
            </a:extLst>
          </p:cNvPr>
          <p:cNvCxnSpPr>
            <a:cxnSpLocks/>
          </p:cNvCxnSpPr>
          <p:nvPr/>
        </p:nvCxnSpPr>
        <p:spPr>
          <a:xfrm>
            <a:off x="6615320" y="2616569"/>
            <a:ext cx="31619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DBC770CD-AFFE-4150-A0D3-8CBB719DEF42}"/>
              </a:ext>
            </a:extLst>
          </p:cNvPr>
          <p:cNvSpPr txBox="1"/>
          <p:nvPr/>
        </p:nvSpPr>
        <p:spPr>
          <a:xfrm>
            <a:off x="9800270" y="2448580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Declaration of Total Loss and Settlement Offer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D7A49F3C-17EE-426E-98B4-1A4D1570F484}"/>
              </a:ext>
            </a:extLst>
          </p:cNvPr>
          <p:cNvCxnSpPr/>
          <p:nvPr/>
        </p:nvCxnSpPr>
        <p:spPr>
          <a:xfrm>
            <a:off x="5602583" y="2271603"/>
            <a:ext cx="1557835" cy="89069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486E8BE-CDCF-4970-86E6-57855BDB0FB4}"/>
              </a:ext>
            </a:extLst>
          </p:cNvPr>
          <p:cNvCxnSpPr/>
          <p:nvPr/>
        </p:nvCxnSpPr>
        <p:spPr>
          <a:xfrm>
            <a:off x="7534275" y="3714750"/>
            <a:ext cx="0" cy="902495"/>
          </a:xfrm>
          <a:prstGeom prst="straightConnector1">
            <a:avLst/>
          </a:prstGeom>
          <a:ln w="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E87C2A47-3BB3-4540-8BB0-7361C204ECCA}"/>
              </a:ext>
            </a:extLst>
          </p:cNvPr>
          <p:cNvCxnSpPr/>
          <p:nvPr/>
        </p:nvCxnSpPr>
        <p:spPr>
          <a:xfrm flipH="1">
            <a:off x="4862511" y="2271603"/>
            <a:ext cx="541515" cy="70019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27D344DF-6E56-40BD-9D1B-821F6C13FE3B}"/>
              </a:ext>
            </a:extLst>
          </p:cNvPr>
          <p:cNvCxnSpPr/>
          <p:nvPr/>
        </p:nvCxnSpPr>
        <p:spPr>
          <a:xfrm>
            <a:off x="4476750" y="3714750"/>
            <a:ext cx="0" cy="90249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E885FAA7-CC76-46C9-AED2-D9AEA694AC19}"/>
              </a:ext>
            </a:extLst>
          </p:cNvPr>
          <p:cNvCxnSpPr/>
          <p:nvPr/>
        </p:nvCxnSpPr>
        <p:spPr>
          <a:xfrm flipV="1">
            <a:off x="3924300" y="3714750"/>
            <a:ext cx="0" cy="90249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B0A38178-CC80-4103-BC18-D39A96889B31}"/>
              </a:ext>
            </a:extLst>
          </p:cNvPr>
          <p:cNvCxnSpPr>
            <a:cxnSpLocks/>
          </p:cNvCxnSpPr>
          <p:nvPr/>
        </p:nvCxnSpPr>
        <p:spPr>
          <a:xfrm>
            <a:off x="7534275" y="3965752"/>
            <a:ext cx="12096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E57C6EFB-7449-427D-8941-81E923E954C3}"/>
              </a:ext>
            </a:extLst>
          </p:cNvPr>
          <p:cNvSpPr txBox="1"/>
          <p:nvPr/>
        </p:nvSpPr>
        <p:spPr>
          <a:xfrm>
            <a:off x="8774228" y="3822373"/>
            <a:ext cx="1083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Fixed Fee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D5F2EA47-727E-4B48-A38C-223E5B4CAE4A}"/>
              </a:ext>
            </a:extLst>
          </p:cNvPr>
          <p:cNvCxnSpPr>
            <a:cxnSpLocks/>
          </p:cNvCxnSpPr>
          <p:nvPr/>
        </p:nvCxnSpPr>
        <p:spPr>
          <a:xfrm>
            <a:off x="4476750" y="3959579"/>
            <a:ext cx="3857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64807575-DF2D-4B3D-8308-53A7041B106E}"/>
              </a:ext>
            </a:extLst>
          </p:cNvPr>
          <p:cNvSpPr txBox="1"/>
          <p:nvPr/>
        </p:nvSpPr>
        <p:spPr>
          <a:xfrm>
            <a:off x="4878974" y="3821808"/>
            <a:ext cx="1033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Fixed Fee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D6DB4134-CA27-4D53-B6BA-8703FF910F97}"/>
              </a:ext>
            </a:extLst>
          </p:cNvPr>
          <p:cNvCxnSpPr/>
          <p:nvPr/>
        </p:nvCxnSpPr>
        <p:spPr>
          <a:xfrm flipH="1">
            <a:off x="3500436" y="4405272"/>
            <a:ext cx="4238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A57E962A-82C3-4280-B7B4-B5A32EA87439}"/>
              </a:ext>
            </a:extLst>
          </p:cNvPr>
          <p:cNvSpPr txBox="1"/>
          <p:nvPr/>
        </p:nvSpPr>
        <p:spPr>
          <a:xfrm>
            <a:off x="2000251" y="4251383"/>
            <a:ext cx="1533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Certified Appraisal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E725FBB-2E54-4663-B911-DFC75E643F6D}"/>
              </a:ext>
            </a:extLst>
          </p:cNvPr>
          <p:cNvSpPr txBox="1"/>
          <p:nvPr/>
        </p:nvSpPr>
        <p:spPr>
          <a:xfrm>
            <a:off x="5230132" y="2466505"/>
            <a:ext cx="1569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Invoke</a:t>
            </a:r>
          </a:p>
          <a:p>
            <a:r>
              <a:rPr lang="en-US" sz="1400" dirty="0"/>
              <a:t>Appraisal Clause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0FFE68D1-0510-450E-87C0-47C2E0E62253}"/>
              </a:ext>
            </a:extLst>
          </p:cNvPr>
          <p:cNvCxnSpPr>
            <a:cxnSpLocks/>
          </p:cNvCxnSpPr>
          <p:nvPr/>
        </p:nvCxnSpPr>
        <p:spPr>
          <a:xfrm>
            <a:off x="5844857" y="2616569"/>
            <a:ext cx="3397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7CA00F0C-1603-41DA-B1A0-B83EED5C2889}"/>
              </a:ext>
            </a:extLst>
          </p:cNvPr>
          <p:cNvCxnSpPr/>
          <p:nvPr/>
        </p:nvCxnSpPr>
        <p:spPr>
          <a:xfrm>
            <a:off x="3924300" y="2744650"/>
            <a:ext cx="1104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4C369E3F-0476-4127-9EF6-B25B4E95D6E2}"/>
              </a:ext>
            </a:extLst>
          </p:cNvPr>
          <p:cNvSpPr txBox="1"/>
          <p:nvPr/>
        </p:nvSpPr>
        <p:spPr>
          <a:xfrm>
            <a:off x="3124198" y="2573783"/>
            <a:ext cx="866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Contract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316961C-F41C-4F78-A3B9-CB351C2975D8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4862511" y="4988720"/>
            <a:ext cx="814389" cy="37147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3C0A880-3FE6-4B47-B4B4-DD1004A71C94}"/>
              </a:ext>
            </a:extLst>
          </p:cNvPr>
          <p:cNvCxnSpPr>
            <a:cxnSpLocks/>
          </p:cNvCxnSpPr>
          <p:nvPr/>
        </p:nvCxnSpPr>
        <p:spPr>
          <a:xfrm flipH="1">
            <a:off x="6615320" y="4988720"/>
            <a:ext cx="545099" cy="37147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091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689ED7AE-A488-4558-A945-A93B23E0A7FC}"/>
              </a:ext>
            </a:extLst>
          </p:cNvPr>
          <p:cNvSpPr/>
          <p:nvPr/>
        </p:nvSpPr>
        <p:spPr>
          <a:xfrm>
            <a:off x="4555824" y="1472000"/>
            <a:ext cx="3047672" cy="11449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30455BA-5521-4D06-8B97-4BD42C3F8BC0}"/>
              </a:ext>
            </a:extLst>
          </p:cNvPr>
          <p:cNvSpPr/>
          <p:nvPr/>
        </p:nvSpPr>
        <p:spPr>
          <a:xfrm>
            <a:off x="5452822" y="2734829"/>
            <a:ext cx="3622117" cy="12309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4C98D9-29B6-4A7D-AC42-D501D3BE0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123825"/>
            <a:ext cx="6191250" cy="561975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</a:rPr>
              <a:t>Lender Resolution Process</a:t>
            </a:r>
          </a:p>
        </p:txBody>
      </p:sp>
      <p:sp>
        <p:nvSpPr>
          <p:cNvPr id="4" name="Chord 3">
            <a:extLst>
              <a:ext uri="{FF2B5EF4-FFF2-40B4-BE49-F238E27FC236}">
                <a16:creationId xmlns:a16="http://schemas.microsoft.com/office/drawing/2014/main" id="{8DDEC637-826A-42E5-976A-925F4DF173A1}"/>
              </a:ext>
            </a:extLst>
          </p:cNvPr>
          <p:cNvSpPr/>
          <p:nvPr/>
        </p:nvSpPr>
        <p:spPr>
          <a:xfrm rot="5400000">
            <a:off x="3646019" y="139705"/>
            <a:ext cx="4867281" cy="7418216"/>
          </a:xfrm>
          <a:prstGeom prst="chord">
            <a:avLst>
              <a:gd name="adj1" fmla="val 5190926"/>
              <a:gd name="adj2" fmla="val 16405643"/>
            </a:avLst>
          </a:prstGeom>
          <a:gradFill flip="none" rotWithShape="1">
            <a:gsLst>
              <a:gs pos="0">
                <a:schemeClr val="accent5">
                  <a:lumMod val="40000"/>
                  <a:lumOff val="60000"/>
                  <a:alpha val="40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8B62238-15BA-47A9-9667-311FEF970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" b="42794"/>
          <a:stretch/>
        </p:blipFill>
        <p:spPr>
          <a:xfrm>
            <a:off x="3267075" y="1362075"/>
            <a:ext cx="1917876" cy="1097280"/>
          </a:xfrm>
        </p:spPr>
      </p:pic>
      <p:sp>
        <p:nvSpPr>
          <p:cNvPr id="6" name="Chord 5">
            <a:extLst>
              <a:ext uri="{FF2B5EF4-FFF2-40B4-BE49-F238E27FC236}">
                <a16:creationId xmlns:a16="http://schemas.microsoft.com/office/drawing/2014/main" id="{B6C34889-D5FD-4138-A1C4-53B35356E1C3}"/>
              </a:ext>
            </a:extLst>
          </p:cNvPr>
          <p:cNvSpPr/>
          <p:nvPr/>
        </p:nvSpPr>
        <p:spPr>
          <a:xfrm rot="16200000">
            <a:off x="3883315" y="687825"/>
            <a:ext cx="4369685" cy="7418215"/>
          </a:xfrm>
          <a:prstGeom prst="chord">
            <a:avLst>
              <a:gd name="adj1" fmla="val 5190926"/>
              <a:gd name="adj2" fmla="val 16405643"/>
            </a:avLst>
          </a:prstGeom>
          <a:gradFill>
            <a:gsLst>
              <a:gs pos="100000">
                <a:schemeClr val="accent3">
                  <a:lumMod val="40000"/>
                  <a:lumOff val="60000"/>
                </a:schemeClr>
              </a:gs>
              <a:gs pos="100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60789C4-6097-4F03-80F0-8C5FF1BDF3F1}"/>
              </a:ext>
            </a:extLst>
          </p:cNvPr>
          <p:cNvSpPr/>
          <p:nvPr/>
        </p:nvSpPr>
        <p:spPr>
          <a:xfrm>
            <a:off x="3047999" y="2295525"/>
            <a:ext cx="2266951" cy="3676650"/>
          </a:xfrm>
          <a:prstGeom prst="ellipse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397684B1-4A96-403C-BD97-4A87EFF757C3}"/>
              </a:ext>
            </a:extLst>
          </p:cNvPr>
          <p:cNvSpPr/>
          <p:nvPr/>
        </p:nvSpPr>
        <p:spPr>
          <a:xfrm>
            <a:off x="3505200" y="2971800"/>
            <a:ext cx="1362075" cy="742950"/>
          </a:xfrm>
          <a:prstGeom prst="flowChart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Auto Claim Specialists</a:t>
            </a: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CD59AF3F-6CF6-40CB-955D-695EB1B4462D}"/>
              </a:ext>
            </a:extLst>
          </p:cNvPr>
          <p:cNvSpPr/>
          <p:nvPr/>
        </p:nvSpPr>
        <p:spPr>
          <a:xfrm>
            <a:off x="7162800" y="2971800"/>
            <a:ext cx="1362075" cy="742950"/>
          </a:xfrm>
          <a:prstGeom prst="flowChart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Insurance Carrier</a:t>
            </a: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3506785F-4C61-4458-8FF7-E4EFE697205F}"/>
              </a:ext>
            </a:extLst>
          </p:cNvPr>
          <p:cNvSpPr/>
          <p:nvPr/>
        </p:nvSpPr>
        <p:spPr>
          <a:xfrm>
            <a:off x="3500436" y="4617245"/>
            <a:ext cx="1362075" cy="74295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Vehicle Value Experts</a:t>
            </a: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48CA8A33-3EAD-490D-9622-AE57DD5041B8}"/>
              </a:ext>
            </a:extLst>
          </p:cNvPr>
          <p:cNvSpPr/>
          <p:nvPr/>
        </p:nvSpPr>
        <p:spPr>
          <a:xfrm>
            <a:off x="7160418" y="4617245"/>
            <a:ext cx="1362075" cy="74295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Third Party Appraiser</a:t>
            </a:r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AFA2B860-2635-453A-A56F-F31B9EAC4F18}"/>
              </a:ext>
            </a:extLst>
          </p:cNvPr>
          <p:cNvSpPr/>
          <p:nvPr/>
        </p:nvSpPr>
        <p:spPr>
          <a:xfrm>
            <a:off x="5579503" y="3051093"/>
            <a:ext cx="1035817" cy="533400"/>
          </a:xfrm>
          <a:prstGeom prst="flowChartTerminato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Market Valuation Report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2E7A7662-43A7-4FB3-B4A0-85F97A14671B}"/>
              </a:ext>
            </a:extLst>
          </p:cNvPr>
          <p:cNvSpPr/>
          <p:nvPr/>
        </p:nvSpPr>
        <p:spPr>
          <a:xfrm>
            <a:off x="5574766" y="5154220"/>
            <a:ext cx="1133213" cy="845342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Agreed Value</a:t>
            </a:r>
          </a:p>
        </p:txBody>
      </p:sp>
      <p:sp>
        <p:nvSpPr>
          <p:cNvPr id="17" name="Flowchart: Terminator 16">
            <a:extLst>
              <a:ext uri="{FF2B5EF4-FFF2-40B4-BE49-F238E27FC236}">
                <a16:creationId xmlns:a16="http://schemas.microsoft.com/office/drawing/2014/main" id="{54D3E68E-3089-45DF-AB94-F146FC7D26DB}"/>
              </a:ext>
            </a:extLst>
          </p:cNvPr>
          <p:cNvSpPr/>
          <p:nvPr/>
        </p:nvSpPr>
        <p:spPr>
          <a:xfrm>
            <a:off x="5602583" y="4310022"/>
            <a:ext cx="1012737" cy="489393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Umpire</a:t>
            </a:r>
          </a:p>
        </p:txBody>
      </p:sp>
      <p:sp>
        <p:nvSpPr>
          <p:cNvPr id="28" name="Flowchart: Process 27">
            <a:extLst>
              <a:ext uri="{FF2B5EF4-FFF2-40B4-BE49-F238E27FC236}">
                <a16:creationId xmlns:a16="http://schemas.microsoft.com/office/drawing/2014/main" id="{E4571370-B2F2-4F22-B8D4-2BA59B755547}"/>
              </a:ext>
            </a:extLst>
          </p:cNvPr>
          <p:cNvSpPr/>
          <p:nvPr/>
        </p:nvSpPr>
        <p:spPr>
          <a:xfrm>
            <a:off x="5333505" y="324848"/>
            <a:ext cx="1615734" cy="62948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Auto Body Facility</a:t>
            </a:r>
          </a:p>
        </p:txBody>
      </p:sp>
      <p:sp>
        <p:nvSpPr>
          <p:cNvPr id="33" name="Flowchart: Process 32">
            <a:extLst>
              <a:ext uri="{FF2B5EF4-FFF2-40B4-BE49-F238E27FC236}">
                <a16:creationId xmlns:a16="http://schemas.microsoft.com/office/drawing/2014/main" id="{8CFEE900-680C-41BA-8F35-3F3184CC4C85}"/>
              </a:ext>
            </a:extLst>
          </p:cNvPr>
          <p:cNvSpPr/>
          <p:nvPr/>
        </p:nvSpPr>
        <p:spPr>
          <a:xfrm>
            <a:off x="6252229" y="1750431"/>
            <a:ext cx="1082589" cy="521172"/>
          </a:xfrm>
          <a:prstGeom prst="flowChart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Lender</a:t>
            </a:r>
          </a:p>
        </p:txBody>
      </p:sp>
      <p:sp>
        <p:nvSpPr>
          <p:cNvPr id="35" name="Flowchart: Process 34">
            <a:extLst>
              <a:ext uri="{FF2B5EF4-FFF2-40B4-BE49-F238E27FC236}">
                <a16:creationId xmlns:a16="http://schemas.microsoft.com/office/drawing/2014/main" id="{21F57BB3-D206-4F1A-BBE2-799FD19F6A7D}"/>
              </a:ext>
            </a:extLst>
          </p:cNvPr>
          <p:cNvSpPr/>
          <p:nvPr/>
        </p:nvSpPr>
        <p:spPr>
          <a:xfrm>
            <a:off x="4821315" y="1760697"/>
            <a:ext cx="1165423" cy="500641"/>
          </a:xfrm>
          <a:prstGeom prst="flowChart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Automobile Owner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2917946-6E0F-4376-B5E5-DD0A4A965E79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6615320" y="3343275"/>
            <a:ext cx="54748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1A2CB14-0497-409E-AB8D-B49228AC282A}"/>
              </a:ext>
            </a:extLst>
          </p:cNvPr>
          <p:cNvCxnSpPr/>
          <p:nvPr/>
        </p:nvCxnSpPr>
        <p:spPr>
          <a:xfrm flipH="1" flipV="1">
            <a:off x="5986738" y="2271603"/>
            <a:ext cx="1173680" cy="70019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92597B7-FB7B-4CAD-B453-BB4BE3BF8739}"/>
              </a:ext>
            </a:extLst>
          </p:cNvPr>
          <p:cNvCxnSpPr>
            <a:cxnSpLocks/>
          </p:cNvCxnSpPr>
          <p:nvPr/>
        </p:nvCxnSpPr>
        <p:spPr>
          <a:xfrm>
            <a:off x="7334818" y="2261338"/>
            <a:ext cx="580457" cy="7104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A54A8A7-F57C-4735-AA68-902DE47F179C}"/>
              </a:ext>
            </a:extLst>
          </p:cNvPr>
          <p:cNvCxnSpPr>
            <a:cxnSpLocks/>
          </p:cNvCxnSpPr>
          <p:nvPr/>
        </p:nvCxnSpPr>
        <p:spPr>
          <a:xfrm>
            <a:off x="6886575" y="962025"/>
            <a:ext cx="1543050" cy="20097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2C740765-0461-4BD6-BC7C-00942B4DF966}"/>
              </a:ext>
            </a:extLst>
          </p:cNvPr>
          <p:cNvCxnSpPr>
            <a:cxnSpLocks/>
          </p:cNvCxnSpPr>
          <p:nvPr/>
        </p:nvCxnSpPr>
        <p:spPr>
          <a:xfrm flipH="1">
            <a:off x="5986740" y="974497"/>
            <a:ext cx="902320" cy="77593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4D2F6949-2F62-4D2A-81BB-5613EC888A0E}"/>
              </a:ext>
            </a:extLst>
          </p:cNvPr>
          <p:cNvSpPr txBox="1"/>
          <p:nvPr/>
        </p:nvSpPr>
        <p:spPr>
          <a:xfrm>
            <a:off x="6946225" y="887486"/>
            <a:ext cx="83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Estimate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D8F8D8E-43B8-4C3F-B090-50A2ED4536C7}"/>
              </a:ext>
            </a:extLst>
          </p:cNvPr>
          <p:cNvSpPr txBox="1"/>
          <p:nvPr/>
        </p:nvSpPr>
        <p:spPr>
          <a:xfrm>
            <a:off x="6333179" y="3325521"/>
            <a:ext cx="1111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     ACV Valuation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636EFAD-B225-496B-BDDD-5648E0E2927D}"/>
              </a:ext>
            </a:extLst>
          </p:cNvPr>
          <p:cNvCxnSpPr>
            <a:cxnSpLocks/>
          </p:cNvCxnSpPr>
          <p:nvPr/>
        </p:nvCxnSpPr>
        <p:spPr>
          <a:xfrm>
            <a:off x="7694334" y="2720798"/>
            <a:ext cx="1128190" cy="238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E76AA2F9-D52F-4136-9BA0-535853100D7F}"/>
              </a:ext>
            </a:extLst>
          </p:cNvPr>
          <p:cNvSpPr txBox="1"/>
          <p:nvPr/>
        </p:nvSpPr>
        <p:spPr>
          <a:xfrm>
            <a:off x="8838570" y="2616569"/>
            <a:ext cx="683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Payoff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AE602CA-1E51-46BA-880D-6C6ED8C4854C}"/>
              </a:ext>
            </a:extLst>
          </p:cNvPr>
          <p:cNvCxnSpPr>
            <a:cxnSpLocks/>
          </p:cNvCxnSpPr>
          <p:nvPr/>
        </p:nvCxnSpPr>
        <p:spPr>
          <a:xfrm>
            <a:off x="6615320" y="2616569"/>
            <a:ext cx="31619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DBC770CD-AFFE-4150-A0D3-8CBB719DEF42}"/>
              </a:ext>
            </a:extLst>
          </p:cNvPr>
          <p:cNvSpPr txBox="1"/>
          <p:nvPr/>
        </p:nvSpPr>
        <p:spPr>
          <a:xfrm>
            <a:off x="9800270" y="2448580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Declaration of Total Loss and Settlement Offer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D7A49F3C-17EE-426E-98B4-1A4D1570F484}"/>
              </a:ext>
            </a:extLst>
          </p:cNvPr>
          <p:cNvCxnSpPr/>
          <p:nvPr/>
        </p:nvCxnSpPr>
        <p:spPr>
          <a:xfrm>
            <a:off x="5602583" y="2271603"/>
            <a:ext cx="1557835" cy="89069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486E8BE-CDCF-4970-86E6-57855BDB0FB4}"/>
              </a:ext>
            </a:extLst>
          </p:cNvPr>
          <p:cNvCxnSpPr/>
          <p:nvPr/>
        </p:nvCxnSpPr>
        <p:spPr>
          <a:xfrm>
            <a:off x="7534275" y="3714750"/>
            <a:ext cx="0" cy="902495"/>
          </a:xfrm>
          <a:prstGeom prst="straightConnector1">
            <a:avLst/>
          </a:prstGeom>
          <a:ln w="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E87C2A47-3BB3-4540-8BB0-7361C204ECCA}"/>
              </a:ext>
            </a:extLst>
          </p:cNvPr>
          <p:cNvCxnSpPr/>
          <p:nvPr/>
        </p:nvCxnSpPr>
        <p:spPr>
          <a:xfrm flipH="1">
            <a:off x="4862511" y="2271603"/>
            <a:ext cx="541515" cy="70019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27D344DF-6E56-40BD-9D1B-821F6C13FE3B}"/>
              </a:ext>
            </a:extLst>
          </p:cNvPr>
          <p:cNvCxnSpPr/>
          <p:nvPr/>
        </p:nvCxnSpPr>
        <p:spPr>
          <a:xfrm>
            <a:off x="4476750" y="3714750"/>
            <a:ext cx="0" cy="90249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E885FAA7-CC76-46C9-AED2-D9AEA694AC19}"/>
              </a:ext>
            </a:extLst>
          </p:cNvPr>
          <p:cNvCxnSpPr/>
          <p:nvPr/>
        </p:nvCxnSpPr>
        <p:spPr>
          <a:xfrm flipV="1">
            <a:off x="3924300" y="3714750"/>
            <a:ext cx="0" cy="90249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B0A38178-CC80-4103-BC18-D39A96889B31}"/>
              </a:ext>
            </a:extLst>
          </p:cNvPr>
          <p:cNvCxnSpPr>
            <a:cxnSpLocks/>
          </p:cNvCxnSpPr>
          <p:nvPr/>
        </p:nvCxnSpPr>
        <p:spPr>
          <a:xfrm>
            <a:off x="7534275" y="3965752"/>
            <a:ext cx="12096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E57C6EFB-7449-427D-8941-81E923E954C3}"/>
              </a:ext>
            </a:extLst>
          </p:cNvPr>
          <p:cNvSpPr txBox="1"/>
          <p:nvPr/>
        </p:nvSpPr>
        <p:spPr>
          <a:xfrm>
            <a:off x="8774228" y="3822373"/>
            <a:ext cx="1083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Fixed Fee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D5F2EA47-727E-4B48-A38C-223E5B4CAE4A}"/>
              </a:ext>
            </a:extLst>
          </p:cNvPr>
          <p:cNvCxnSpPr>
            <a:cxnSpLocks/>
          </p:cNvCxnSpPr>
          <p:nvPr/>
        </p:nvCxnSpPr>
        <p:spPr>
          <a:xfrm>
            <a:off x="4476750" y="3959579"/>
            <a:ext cx="3857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64807575-DF2D-4B3D-8308-53A7041B106E}"/>
              </a:ext>
            </a:extLst>
          </p:cNvPr>
          <p:cNvSpPr txBox="1"/>
          <p:nvPr/>
        </p:nvSpPr>
        <p:spPr>
          <a:xfrm>
            <a:off x="4878974" y="3821808"/>
            <a:ext cx="1033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Fixed Fee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D6DB4134-CA27-4D53-B6BA-8703FF910F97}"/>
              </a:ext>
            </a:extLst>
          </p:cNvPr>
          <p:cNvCxnSpPr/>
          <p:nvPr/>
        </p:nvCxnSpPr>
        <p:spPr>
          <a:xfrm flipH="1">
            <a:off x="3500436" y="4405272"/>
            <a:ext cx="4238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A57E962A-82C3-4280-B7B4-B5A32EA87439}"/>
              </a:ext>
            </a:extLst>
          </p:cNvPr>
          <p:cNvSpPr txBox="1"/>
          <p:nvPr/>
        </p:nvSpPr>
        <p:spPr>
          <a:xfrm>
            <a:off x="2000251" y="4251383"/>
            <a:ext cx="1533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Certified Appraisal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E725FBB-2E54-4663-B911-DFC75E643F6D}"/>
              </a:ext>
            </a:extLst>
          </p:cNvPr>
          <p:cNvSpPr txBox="1"/>
          <p:nvPr/>
        </p:nvSpPr>
        <p:spPr>
          <a:xfrm>
            <a:off x="5230132" y="2466505"/>
            <a:ext cx="1569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Invoke</a:t>
            </a:r>
          </a:p>
          <a:p>
            <a:r>
              <a:rPr lang="en-US" sz="1400" dirty="0"/>
              <a:t>Appraisal Clause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0FFE68D1-0510-450E-87C0-47C2E0E62253}"/>
              </a:ext>
            </a:extLst>
          </p:cNvPr>
          <p:cNvCxnSpPr>
            <a:cxnSpLocks/>
          </p:cNvCxnSpPr>
          <p:nvPr/>
        </p:nvCxnSpPr>
        <p:spPr>
          <a:xfrm>
            <a:off x="5844857" y="2616569"/>
            <a:ext cx="3397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7CA00F0C-1603-41DA-B1A0-B83EED5C2889}"/>
              </a:ext>
            </a:extLst>
          </p:cNvPr>
          <p:cNvCxnSpPr/>
          <p:nvPr/>
        </p:nvCxnSpPr>
        <p:spPr>
          <a:xfrm>
            <a:off x="3924300" y="2744650"/>
            <a:ext cx="1104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4C369E3F-0476-4127-9EF6-B25B4E95D6E2}"/>
              </a:ext>
            </a:extLst>
          </p:cNvPr>
          <p:cNvSpPr txBox="1"/>
          <p:nvPr/>
        </p:nvSpPr>
        <p:spPr>
          <a:xfrm>
            <a:off x="3124198" y="2573783"/>
            <a:ext cx="866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Contract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316961C-F41C-4F78-A3B9-CB351C2975D8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4862511" y="4988720"/>
            <a:ext cx="814389" cy="37147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3C0A880-3FE6-4B47-B4B4-DD1004A71C94}"/>
              </a:ext>
            </a:extLst>
          </p:cNvPr>
          <p:cNvCxnSpPr>
            <a:cxnSpLocks/>
          </p:cNvCxnSpPr>
          <p:nvPr/>
        </p:nvCxnSpPr>
        <p:spPr>
          <a:xfrm flipH="1">
            <a:off x="6615320" y="4988720"/>
            <a:ext cx="545099" cy="37147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8613A92-0B11-42F2-BC69-06309E2D095F}"/>
              </a:ext>
            </a:extLst>
          </p:cNvPr>
          <p:cNvCxnSpPr/>
          <p:nvPr/>
        </p:nvCxnSpPr>
        <p:spPr>
          <a:xfrm>
            <a:off x="6184648" y="4799415"/>
            <a:ext cx="0" cy="35480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FBBE4C8-9573-4B0E-93BF-1699EC159809}"/>
              </a:ext>
            </a:extLst>
          </p:cNvPr>
          <p:cNvCxnSpPr/>
          <p:nvPr/>
        </p:nvCxnSpPr>
        <p:spPr>
          <a:xfrm flipV="1">
            <a:off x="4878974" y="4617245"/>
            <a:ext cx="723609" cy="25955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8659297-86FE-4B17-9F5B-375B195553C6}"/>
              </a:ext>
            </a:extLst>
          </p:cNvPr>
          <p:cNvCxnSpPr/>
          <p:nvPr/>
        </p:nvCxnSpPr>
        <p:spPr>
          <a:xfrm flipH="1">
            <a:off x="6615320" y="3714750"/>
            <a:ext cx="719498" cy="8444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62DA54D-AABE-42F3-874B-6B503F71E60A}"/>
              </a:ext>
            </a:extLst>
          </p:cNvPr>
          <p:cNvSpPr txBox="1"/>
          <p:nvPr/>
        </p:nvSpPr>
        <p:spPr>
          <a:xfrm>
            <a:off x="6835429" y="4185661"/>
            <a:ext cx="578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Fee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BFBA65-5CAD-43C4-A162-75036567D0A5}"/>
              </a:ext>
            </a:extLst>
          </p:cNvPr>
          <p:cNvSpPr txBox="1"/>
          <p:nvPr/>
        </p:nvSpPr>
        <p:spPr>
          <a:xfrm>
            <a:off x="5015265" y="4453794"/>
            <a:ext cx="451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Fee</a:t>
            </a:r>
          </a:p>
        </p:txBody>
      </p:sp>
    </p:spTree>
    <p:extLst>
      <p:ext uri="{BB962C8B-B14F-4D97-AF65-F5344CB8AC3E}">
        <p14:creationId xmlns:p14="http://schemas.microsoft.com/office/powerpoint/2010/main" val="3386022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689ED7AE-A488-4558-A945-A93B23E0A7FC}"/>
              </a:ext>
            </a:extLst>
          </p:cNvPr>
          <p:cNvSpPr/>
          <p:nvPr/>
        </p:nvSpPr>
        <p:spPr>
          <a:xfrm>
            <a:off x="4555824" y="1472000"/>
            <a:ext cx="3047672" cy="11449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30455BA-5521-4D06-8B97-4BD42C3F8BC0}"/>
              </a:ext>
            </a:extLst>
          </p:cNvPr>
          <p:cNvSpPr/>
          <p:nvPr/>
        </p:nvSpPr>
        <p:spPr>
          <a:xfrm>
            <a:off x="5452822" y="2734829"/>
            <a:ext cx="3622117" cy="12309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4C98D9-29B6-4A7D-AC42-D501D3BE0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123825"/>
            <a:ext cx="6191250" cy="561975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</a:rPr>
              <a:t>Lender Resolution Process</a:t>
            </a:r>
          </a:p>
        </p:txBody>
      </p:sp>
      <p:sp>
        <p:nvSpPr>
          <p:cNvPr id="4" name="Chord 3">
            <a:extLst>
              <a:ext uri="{FF2B5EF4-FFF2-40B4-BE49-F238E27FC236}">
                <a16:creationId xmlns:a16="http://schemas.microsoft.com/office/drawing/2014/main" id="{8DDEC637-826A-42E5-976A-925F4DF173A1}"/>
              </a:ext>
            </a:extLst>
          </p:cNvPr>
          <p:cNvSpPr/>
          <p:nvPr/>
        </p:nvSpPr>
        <p:spPr>
          <a:xfrm rot="5400000">
            <a:off x="3646019" y="139705"/>
            <a:ext cx="4867281" cy="7418216"/>
          </a:xfrm>
          <a:prstGeom prst="chord">
            <a:avLst>
              <a:gd name="adj1" fmla="val 5190926"/>
              <a:gd name="adj2" fmla="val 16405643"/>
            </a:avLst>
          </a:prstGeom>
          <a:gradFill flip="none" rotWithShape="1">
            <a:gsLst>
              <a:gs pos="0">
                <a:schemeClr val="accent5">
                  <a:lumMod val="40000"/>
                  <a:lumOff val="60000"/>
                  <a:alpha val="40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8B62238-15BA-47A9-9667-311FEF970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" b="42794"/>
          <a:stretch/>
        </p:blipFill>
        <p:spPr>
          <a:xfrm>
            <a:off x="3267075" y="1362075"/>
            <a:ext cx="1917876" cy="1097280"/>
          </a:xfrm>
        </p:spPr>
      </p:pic>
      <p:sp>
        <p:nvSpPr>
          <p:cNvPr id="6" name="Chord 5">
            <a:extLst>
              <a:ext uri="{FF2B5EF4-FFF2-40B4-BE49-F238E27FC236}">
                <a16:creationId xmlns:a16="http://schemas.microsoft.com/office/drawing/2014/main" id="{B6C34889-D5FD-4138-A1C4-53B35356E1C3}"/>
              </a:ext>
            </a:extLst>
          </p:cNvPr>
          <p:cNvSpPr/>
          <p:nvPr/>
        </p:nvSpPr>
        <p:spPr>
          <a:xfrm rot="16200000">
            <a:off x="3883315" y="687825"/>
            <a:ext cx="4369685" cy="7418215"/>
          </a:xfrm>
          <a:prstGeom prst="chord">
            <a:avLst>
              <a:gd name="adj1" fmla="val 5190926"/>
              <a:gd name="adj2" fmla="val 16405643"/>
            </a:avLst>
          </a:prstGeom>
          <a:gradFill>
            <a:gsLst>
              <a:gs pos="100000">
                <a:schemeClr val="accent3">
                  <a:lumMod val="40000"/>
                  <a:lumOff val="60000"/>
                </a:schemeClr>
              </a:gs>
              <a:gs pos="100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60789C4-6097-4F03-80F0-8C5FF1BDF3F1}"/>
              </a:ext>
            </a:extLst>
          </p:cNvPr>
          <p:cNvSpPr/>
          <p:nvPr/>
        </p:nvSpPr>
        <p:spPr>
          <a:xfrm>
            <a:off x="3047999" y="2295525"/>
            <a:ext cx="2266951" cy="3676650"/>
          </a:xfrm>
          <a:prstGeom prst="ellipse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397684B1-4A96-403C-BD97-4A87EFF757C3}"/>
              </a:ext>
            </a:extLst>
          </p:cNvPr>
          <p:cNvSpPr/>
          <p:nvPr/>
        </p:nvSpPr>
        <p:spPr>
          <a:xfrm>
            <a:off x="3505200" y="2971800"/>
            <a:ext cx="1362075" cy="742950"/>
          </a:xfrm>
          <a:prstGeom prst="flowChart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Auto Claim Specialists</a:t>
            </a: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CD59AF3F-6CF6-40CB-955D-695EB1B4462D}"/>
              </a:ext>
            </a:extLst>
          </p:cNvPr>
          <p:cNvSpPr/>
          <p:nvPr/>
        </p:nvSpPr>
        <p:spPr>
          <a:xfrm>
            <a:off x="7162800" y="2971800"/>
            <a:ext cx="1362075" cy="742950"/>
          </a:xfrm>
          <a:prstGeom prst="flowChart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Insurance Carrier</a:t>
            </a: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3506785F-4C61-4458-8FF7-E4EFE697205F}"/>
              </a:ext>
            </a:extLst>
          </p:cNvPr>
          <p:cNvSpPr/>
          <p:nvPr/>
        </p:nvSpPr>
        <p:spPr>
          <a:xfrm>
            <a:off x="3500436" y="4617245"/>
            <a:ext cx="1362075" cy="74295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Vehicle Value Experts</a:t>
            </a: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48CA8A33-3EAD-490D-9622-AE57DD5041B8}"/>
              </a:ext>
            </a:extLst>
          </p:cNvPr>
          <p:cNvSpPr/>
          <p:nvPr/>
        </p:nvSpPr>
        <p:spPr>
          <a:xfrm>
            <a:off x="7160418" y="4617245"/>
            <a:ext cx="1362075" cy="74295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Third Party Appraiser</a:t>
            </a:r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AFA2B860-2635-453A-A56F-F31B9EAC4F18}"/>
              </a:ext>
            </a:extLst>
          </p:cNvPr>
          <p:cNvSpPr/>
          <p:nvPr/>
        </p:nvSpPr>
        <p:spPr>
          <a:xfrm>
            <a:off x="5579503" y="3051093"/>
            <a:ext cx="1035817" cy="533400"/>
          </a:xfrm>
          <a:prstGeom prst="flowChartTerminato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Market Valuation Report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2E7A7662-43A7-4FB3-B4A0-85F97A14671B}"/>
              </a:ext>
            </a:extLst>
          </p:cNvPr>
          <p:cNvSpPr/>
          <p:nvPr/>
        </p:nvSpPr>
        <p:spPr>
          <a:xfrm>
            <a:off x="5574766" y="5154220"/>
            <a:ext cx="1133213" cy="845342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Agreed Value</a:t>
            </a:r>
          </a:p>
        </p:txBody>
      </p:sp>
      <p:sp>
        <p:nvSpPr>
          <p:cNvPr id="17" name="Flowchart: Terminator 16">
            <a:extLst>
              <a:ext uri="{FF2B5EF4-FFF2-40B4-BE49-F238E27FC236}">
                <a16:creationId xmlns:a16="http://schemas.microsoft.com/office/drawing/2014/main" id="{54D3E68E-3089-45DF-AB94-F146FC7D26DB}"/>
              </a:ext>
            </a:extLst>
          </p:cNvPr>
          <p:cNvSpPr/>
          <p:nvPr/>
        </p:nvSpPr>
        <p:spPr>
          <a:xfrm>
            <a:off x="5602583" y="4310022"/>
            <a:ext cx="1012737" cy="489393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Umpire</a:t>
            </a:r>
          </a:p>
        </p:txBody>
      </p:sp>
      <p:sp>
        <p:nvSpPr>
          <p:cNvPr id="28" name="Flowchart: Process 27">
            <a:extLst>
              <a:ext uri="{FF2B5EF4-FFF2-40B4-BE49-F238E27FC236}">
                <a16:creationId xmlns:a16="http://schemas.microsoft.com/office/drawing/2014/main" id="{E4571370-B2F2-4F22-B8D4-2BA59B755547}"/>
              </a:ext>
            </a:extLst>
          </p:cNvPr>
          <p:cNvSpPr/>
          <p:nvPr/>
        </p:nvSpPr>
        <p:spPr>
          <a:xfrm>
            <a:off x="5333505" y="324848"/>
            <a:ext cx="1615734" cy="62948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Auto Body Facility</a:t>
            </a:r>
          </a:p>
        </p:txBody>
      </p:sp>
      <p:sp>
        <p:nvSpPr>
          <p:cNvPr id="33" name="Flowchart: Process 32">
            <a:extLst>
              <a:ext uri="{FF2B5EF4-FFF2-40B4-BE49-F238E27FC236}">
                <a16:creationId xmlns:a16="http://schemas.microsoft.com/office/drawing/2014/main" id="{8CFEE900-680C-41BA-8F35-3F3184CC4C85}"/>
              </a:ext>
            </a:extLst>
          </p:cNvPr>
          <p:cNvSpPr/>
          <p:nvPr/>
        </p:nvSpPr>
        <p:spPr>
          <a:xfrm>
            <a:off x="6252229" y="1750431"/>
            <a:ext cx="1082589" cy="521172"/>
          </a:xfrm>
          <a:prstGeom prst="flowChart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Lender</a:t>
            </a:r>
          </a:p>
        </p:txBody>
      </p:sp>
      <p:sp>
        <p:nvSpPr>
          <p:cNvPr id="35" name="Flowchart: Process 34">
            <a:extLst>
              <a:ext uri="{FF2B5EF4-FFF2-40B4-BE49-F238E27FC236}">
                <a16:creationId xmlns:a16="http://schemas.microsoft.com/office/drawing/2014/main" id="{21F57BB3-D206-4F1A-BBE2-799FD19F6A7D}"/>
              </a:ext>
            </a:extLst>
          </p:cNvPr>
          <p:cNvSpPr/>
          <p:nvPr/>
        </p:nvSpPr>
        <p:spPr>
          <a:xfrm>
            <a:off x="4821315" y="1760697"/>
            <a:ext cx="1165423" cy="500641"/>
          </a:xfrm>
          <a:prstGeom prst="flowChart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Automobile Owner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2917946-6E0F-4376-B5E5-DD0A4A965E79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6615320" y="3343275"/>
            <a:ext cx="54748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1A2CB14-0497-409E-AB8D-B49228AC282A}"/>
              </a:ext>
            </a:extLst>
          </p:cNvPr>
          <p:cNvCxnSpPr/>
          <p:nvPr/>
        </p:nvCxnSpPr>
        <p:spPr>
          <a:xfrm flipH="1" flipV="1">
            <a:off x="5986738" y="2271603"/>
            <a:ext cx="1173680" cy="70019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92597B7-FB7B-4CAD-B453-BB4BE3BF8739}"/>
              </a:ext>
            </a:extLst>
          </p:cNvPr>
          <p:cNvCxnSpPr>
            <a:cxnSpLocks/>
          </p:cNvCxnSpPr>
          <p:nvPr/>
        </p:nvCxnSpPr>
        <p:spPr>
          <a:xfrm>
            <a:off x="7334818" y="2261338"/>
            <a:ext cx="580457" cy="7104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A54A8A7-F57C-4735-AA68-902DE47F179C}"/>
              </a:ext>
            </a:extLst>
          </p:cNvPr>
          <p:cNvCxnSpPr>
            <a:cxnSpLocks/>
          </p:cNvCxnSpPr>
          <p:nvPr/>
        </p:nvCxnSpPr>
        <p:spPr>
          <a:xfrm>
            <a:off x="6886575" y="962025"/>
            <a:ext cx="1543050" cy="20097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2C740765-0461-4BD6-BC7C-00942B4DF966}"/>
              </a:ext>
            </a:extLst>
          </p:cNvPr>
          <p:cNvCxnSpPr>
            <a:cxnSpLocks/>
          </p:cNvCxnSpPr>
          <p:nvPr/>
        </p:nvCxnSpPr>
        <p:spPr>
          <a:xfrm flipH="1">
            <a:off x="5986740" y="974497"/>
            <a:ext cx="902320" cy="77593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4D2F6949-2F62-4D2A-81BB-5613EC888A0E}"/>
              </a:ext>
            </a:extLst>
          </p:cNvPr>
          <p:cNvSpPr txBox="1"/>
          <p:nvPr/>
        </p:nvSpPr>
        <p:spPr>
          <a:xfrm>
            <a:off x="6946225" y="887486"/>
            <a:ext cx="83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Estimate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D8F8D8E-43B8-4C3F-B090-50A2ED4536C7}"/>
              </a:ext>
            </a:extLst>
          </p:cNvPr>
          <p:cNvSpPr txBox="1"/>
          <p:nvPr/>
        </p:nvSpPr>
        <p:spPr>
          <a:xfrm>
            <a:off x="6333179" y="3325521"/>
            <a:ext cx="1111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     ACV Valuation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636EFAD-B225-496B-BDDD-5648E0E2927D}"/>
              </a:ext>
            </a:extLst>
          </p:cNvPr>
          <p:cNvCxnSpPr>
            <a:cxnSpLocks/>
          </p:cNvCxnSpPr>
          <p:nvPr/>
        </p:nvCxnSpPr>
        <p:spPr>
          <a:xfrm>
            <a:off x="7694334" y="2720798"/>
            <a:ext cx="1128190" cy="238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E76AA2F9-D52F-4136-9BA0-535853100D7F}"/>
              </a:ext>
            </a:extLst>
          </p:cNvPr>
          <p:cNvSpPr txBox="1"/>
          <p:nvPr/>
        </p:nvSpPr>
        <p:spPr>
          <a:xfrm>
            <a:off x="8838570" y="2616569"/>
            <a:ext cx="683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Payoff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AE602CA-1E51-46BA-880D-6C6ED8C4854C}"/>
              </a:ext>
            </a:extLst>
          </p:cNvPr>
          <p:cNvCxnSpPr>
            <a:cxnSpLocks/>
          </p:cNvCxnSpPr>
          <p:nvPr/>
        </p:nvCxnSpPr>
        <p:spPr>
          <a:xfrm>
            <a:off x="6615320" y="2616569"/>
            <a:ext cx="31619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DBC770CD-AFFE-4150-A0D3-8CBB719DEF42}"/>
              </a:ext>
            </a:extLst>
          </p:cNvPr>
          <p:cNvSpPr txBox="1"/>
          <p:nvPr/>
        </p:nvSpPr>
        <p:spPr>
          <a:xfrm>
            <a:off x="9800270" y="2448580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Declaration of Total Loss and Settlement Offer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D7A49F3C-17EE-426E-98B4-1A4D1570F484}"/>
              </a:ext>
            </a:extLst>
          </p:cNvPr>
          <p:cNvCxnSpPr>
            <a:cxnSpLocks/>
          </p:cNvCxnSpPr>
          <p:nvPr/>
        </p:nvCxnSpPr>
        <p:spPr>
          <a:xfrm>
            <a:off x="5709063" y="2264265"/>
            <a:ext cx="1439730" cy="86664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486E8BE-CDCF-4970-86E6-57855BDB0FB4}"/>
              </a:ext>
            </a:extLst>
          </p:cNvPr>
          <p:cNvCxnSpPr/>
          <p:nvPr/>
        </p:nvCxnSpPr>
        <p:spPr>
          <a:xfrm>
            <a:off x="7534275" y="3714750"/>
            <a:ext cx="0" cy="90249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E87C2A47-3BB3-4540-8BB0-7361C204ECCA}"/>
              </a:ext>
            </a:extLst>
          </p:cNvPr>
          <p:cNvCxnSpPr/>
          <p:nvPr/>
        </p:nvCxnSpPr>
        <p:spPr>
          <a:xfrm flipH="1">
            <a:off x="4862511" y="2271603"/>
            <a:ext cx="541515" cy="70019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27D344DF-6E56-40BD-9D1B-821F6C13FE3B}"/>
              </a:ext>
            </a:extLst>
          </p:cNvPr>
          <p:cNvCxnSpPr/>
          <p:nvPr/>
        </p:nvCxnSpPr>
        <p:spPr>
          <a:xfrm>
            <a:off x="4476750" y="3714750"/>
            <a:ext cx="0" cy="90249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E885FAA7-CC76-46C9-AED2-D9AEA694AC19}"/>
              </a:ext>
            </a:extLst>
          </p:cNvPr>
          <p:cNvCxnSpPr/>
          <p:nvPr/>
        </p:nvCxnSpPr>
        <p:spPr>
          <a:xfrm flipV="1">
            <a:off x="3924300" y="3714750"/>
            <a:ext cx="0" cy="90249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B0A38178-CC80-4103-BC18-D39A96889B31}"/>
              </a:ext>
            </a:extLst>
          </p:cNvPr>
          <p:cNvCxnSpPr>
            <a:cxnSpLocks/>
          </p:cNvCxnSpPr>
          <p:nvPr/>
        </p:nvCxnSpPr>
        <p:spPr>
          <a:xfrm>
            <a:off x="7534275" y="3965752"/>
            <a:ext cx="12096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E57C6EFB-7449-427D-8941-81E923E954C3}"/>
              </a:ext>
            </a:extLst>
          </p:cNvPr>
          <p:cNvSpPr txBox="1"/>
          <p:nvPr/>
        </p:nvSpPr>
        <p:spPr>
          <a:xfrm>
            <a:off x="8774228" y="3822373"/>
            <a:ext cx="1083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Fixed Fee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D5F2EA47-727E-4B48-A38C-223E5B4CAE4A}"/>
              </a:ext>
            </a:extLst>
          </p:cNvPr>
          <p:cNvCxnSpPr>
            <a:cxnSpLocks/>
          </p:cNvCxnSpPr>
          <p:nvPr/>
        </p:nvCxnSpPr>
        <p:spPr>
          <a:xfrm>
            <a:off x="4476750" y="3959579"/>
            <a:ext cx="3857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64807575-DF2D-4B3D-8308-53A7041B106E}"/>
              </a:ext>
            </a:extLst>
          </p:cNvPr>
          <p:cNvSpPr txBox="1"/>
          <p:nvPr/>
        </p:nvSpPr>
        <p:spPr>
          <a:xfrm>
            <a:off x="4878974" y="3821808"/>
            <a:ext cx="1033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Fixed Fee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D6DB4134-CA27-4D53-B6BA-8703FF910F97}"/>
              </a:ext>
            </a:extLst>
          </p:cNvPr>
          <p:cNvCxnSpPr/>
          <p:nvPr/>
        </p:nvCxnSpPr>
        <p:spPr>
          <a:xfrm flipH="1">
            <a:off x="3500436" y="4405272"/>
            <a:ext cx="4238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A57E962A-82C3-4280-B7B4-B5A32EA87439}"/>
              </a:ext>
            </a:extLst>
          </p:cNvPr>
          <p:cNvSpPr txBox="1"/>
          <p:nvPr/>
        </p:nvSpPr>
        <p:spPr>
          <a:xfrm>
            <a:off x="2000251" y="4251383"/>
            <a:ext cx="1533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Certified Appraisal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E725FBB-2E54-4663-B911-DFC75E643F6D}"/>
              </a:ext>
            </a:extLst>
          </p:cNvPr>
          <p:cNvSpPr txBox="1"/>
          <p:nvPr/>
        </p:nvSpPr>
        <p:spPr>
          <a:xfrm>
            <a:off x="5230132" y="2466505"/>
            <a:ext cx="1569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Invoke</a:t>
            </a:r>
          </a:p>
          <a:p>
            <a:r>
              <a:rPr lang="en-US" sz="1400" dirty="0"/>
              <a:t>Appraisal Clause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0FFE68D1-0510-450E-87C0-47C2E0E62253}"/>
              </a:ext>
            </a:extLst>
          </p:cNvPr>
          <p:cNvCxnSpPr>
            <a:cxnSpLocks/>
          </p:cNvCxnSpPr>
          <p:nvPr/>
        </p:nvCxnSpPr>
        <p:spPr>
          <a:xfrm>
            <a:off x="5898261" y="2616569"/>
            <a:ext cx="3397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7CA00F0C-1603-41DA-B1A0-B83EED5C2889}"/>
              </a:ext>
            </a:extLst>
          </p:cNvPr>
          <p:cNvCxnSpPr/>
          <p:nvPr/>
        </p:nvCxnSpPr>
        <p:spPr>
          <a:xfrm>
            <a:off x="3924300" y="2744650"/>
            <a:ext cx="1104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4C369E3F-0476-4127-9EF6-B25B4E95D6E2}"/>
              </a:ext>
            </a:extLst>
          </p:cNvPr>
          <p:cNvSpPr txBox="1"/>
          <p:nvPr/>
        </p:nvSpPr>
        <p:spPr>
          <a:xfrm>
            <a:off x="3124198" y="2573783"/>
            <a:ext cx="866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Contract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316961C-F41C-4F78-A3B9-CB351C2975D8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4862511" y="4988720"/>
            <a:ext cx="814389" cy="3714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3C0A880-3FE6-4B47-B4B4-DD1004A71C94}"/>
              </a:ext>
            </a:extLst>
          </p:cNvPr>
          <p:cNvCxnSpPr>
            <a:cxnSpLocks/>
          </p:cNvCxnSpPr>
          <p:nvPr/>
        </p:nvCxnSpPr>
        <p:spPr>
          <a:xfrm flipH="1">
            <a:off x="6615320" y="4988720"/>
            <a:ext cx="545099" cy="3714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8613A92-0B11-42F2-BC69-06309E2D095F}"/>
              </a:ext>
            </a:extLst>
          </p:cNvPr>
          <p:cNvCxnSpPr/>
          <p:nvPr/>
        </p:nvCxnSpPr>
        <p:spPr>
          <a:xfrm>
            <a:off x="6184648" y="4799415"/>
            <a:ext cx="0" cy="35480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FBBE4C8-9573-4B0E-93BF-1699EC159809}"/>
              </a:ext>
            </a:extLst>
          </p:cNvPr>
          <p:cNvCxnSpPr/>
          <p:nvPr/>
        </p:nvCxnSpPr>
        <p:spPr>
          <a:xfrm flipV="1">
            <a:off x="4878974" y="4617245"/>
            <a:ext cx="723609" cy="2595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8659297-86FE-4B17-9F5B-375B195553C6}"/>
              </a:ext>
            </a:extLst>
          </p:cNvPr>
          <p:cNvCxnSpPr/>
          <p:nvPr/>
        </p:nvCxnSpPr>
        <p:spPr>
          <a:xfrm flipH="1">
            <a:off x="6615320" y="3714750"/>
            <a:ext cx="719498" cy="8444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62DA54D-AABE-42F3-874B-6B503F71E60A}"/>
              </a:ext>
            </a:extLst>
          </p:cNvPr>
          <p:cNvSpPr txBox="1"/>
          <p:nvPr/>
        </p:nvSpPr>
        <p:spPr>
          <a:xfrm>
            <a:off x="6835429" y="4185661"/>
            <a:ext cx="578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Fee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BFBA65-5CAD-43C4-A162-75036567D0A5}"/>
              </a:ext>
            </a:extLst>
          </p:cNvPr>
          <p:cNvSpPr txBox="1"/>
          <p:nvPr/>
        </p:nvSpPr>
        <p:spPr>
          <a:xfrm>
            <a:off x="5015265" y="4453794"/>
            <a:ext cx="451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Fee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9524B54-4213-46FD-B2F7-F935E9CEAB5F}"/>
              </a:ext>
            </a:extLst>
          </p:cNvPr>
          <p:cNvCxnSpPr/>
          <p:nvPr/>
        </p:nvCxnSpPr>
        <p:spPr>
          <a:xfrm flipV="1">
            <a:off x="8115300" y="3714750"/>
            <a:ext cx="0" cy="90249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F538B39-5109-4CB9-990C-DDAF9DE533DF}"/>
              </a:ext>
            </a:extLst>
          </p:cNvPr>
          <p:cNvCxnSpPr/>
          <p:nvPr/>
        </p:nvCxnSpPr>
        <p:spPr>
          <a:xfrm flipV="1">
            <a:off x="5602583" y="954337"/>
            <a:ext cx="0" cy="79609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DD44D7C-4770-4D41-86D1-CDD20A844057}"/>
              </a:ext>
            </a:extLst>
          </p:cNvPr>
          <p:cNvCxnSpPr/>
          <p:nvPr/>
        </p:nvCxnSpPr>
        <p:spPr>
          <a:xfrm flipH="1">
            <a:off x="4333875" y="2271603"/>
            <a:ext cx="487440" cy="70019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92B885C-D440-471B-BD14-266FEA7A5955}"/>
              </a:ext>
            </a:extLst>
          </p:cNvPr>
          <p:cNvCxnSpPr/>
          <p:nvPr/>
        </p:nvCxnSpPr>
        <p:spPr>
          <a:xfrm flipH="1" flipV="1">
            <a:off x="6014752" y="2114550"/>
            <a:ext cx="1430189" cy="85725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3F04896-E1FA-43FD-AA91-3BDF94E5E026}"/>
              </a:ext>
            </a:extLst>
          </p:cNvPr>
          <p:cNvCxnSpPr/>
          <p:nvPr/>
        </p:nvCxnSpPr>
        <p:spPr>
          <a:xfrm flipH="1">
            <a:off x="5015265" y="1195263"/>
            <a:ext cx="58731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21AB4E1-C76E-49CC-A3FF-BCDB980290AA}"/>
              </a:ext>
            </a:extLst>
          </p:cNvPr>
          <p:cNvCxnSpPr>
            <a:cxnSpLocks/>
          </p:cNvCxnSpPr>
          <p:nvPr/>
        </p:nvCxnSpPr>
        <p:spPr>
          <a:xfrm>
            <a:off x="8115300" y="4405272"/>
            <a:ext cx="6286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37D6D0E-12CA-4337-8A39-6AAA8D71262B}"/>
              </a:ext>
            </a:extLst>
          </p:cNvPr>
          <p:cNvCxnSpPr>
            <a:cxnSpLocks/>
          </p:cNvCxnSpPr>
          <p:nvPr/>
        </p:nvCxnSpPr>
        <p:spPr>
          <a:xfrm>
            <a:off x="6438900" y="2362855"/>
            <a:ext cx="17002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874A428-7B0B-4796-9C33-36E341C4E92F}"/>
              </a:ext>
            </a:extLst>
          </p:cNvPr>
          <p:cNvSpPr txBox="1"/>
          <p:nvPr/>
        </p:nvSpPr>
        <p:spPr>
          <a:xfrm>
            <a:off x="8691532" y="4251400"/>
            <a:ext cx="113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Award Letter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7717087-4396-47DC-9E48-B5E948184138}"/>
              </a:ext>
            </a:extLst>
          </p:cNvPr>
          <p:cNvSpPr txBox="1"/>
          <p:nvPr/>
        </p:nvSpPr>
        <p:spPr>
          <a:xfrm>
            <a:off x="2864851" y="832149"/>
            <a:ext cx="2164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Potential Order to Fix Car;</a:t>
            </a:r>
          </a:p>
          <a:p>
            <a:r>
              <a:rPr lang="en-US" sz="1400" dirty="0">
                <a:solidFill>
                  <a:srgbClr val="FF0000"/>
                </a:solidFill>
              </a:rPr>
              <a:t>Lender Receives Full Payoff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37EB928-3ED3-49F0-A532-2B3DEF35F054}"/>
              </a:ext>
            </a:extLst>
          </p:cNvPr>
          <p:cNvSpPr txBox="1"/>
          <p:nvPr/>
        </p:nvSpPr>
        <p:spPr>
          <a:xfrm>
            <a:off x="4706960" y="2255961"/>
            <a:ext cx="453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Fee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D8E3E0-923D-41C5-8AB2-742887609036}"/>
              </a:ext>
            </a:extLst>
          </p:cNvPr>
          <p:cNvSpPr txBox="1"/>
          <p:nvPr/>
        </p:nvSpPr>
        <p:spPr>
          <a:xfrm>
            <a:off x="8127608" y="1546931"/>
            <a:ext cx="2574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Amended Settlement Offer;</a:t>
            </a:r>
          </a:p>
          <a:p>
            <a:r>
              <a:rPr lang="en-US" sz="1400" dirty="0">
                <a:solidFill>
                  <a:srgbClr val="FF0000"/>
                </a:solidFill>
              </a:rPr>
              <a:t>Lender Short Gap Reduction or Elimination;</a:t>
            </a:r>
          </a:p>
          <a:p>
            <a:r>
              <a:rPr lang="en-US" sz="1400" dirty="0">
                <a:solidFill>
                  <a:srgbClr val="FF0000"/>
                </a:solidFill>
              </a:rPr>
              <a:t>Owner Credit Rating Preserved</a:t>
            </a:r>
          </a:p>
        </p:txBody>
      </p:sp>
    </p:spTree>
    <p:extLst>
      <p:ext uri="{BB962C8B-B14F-4D97-AF65-F5344CB8AC3E}">
        <p14:creationId xmlns:p14="http://schemas.microsoft.com/office/powerpoint/2010/main" val="1288205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DA99F-AF30-47B5-8E60-36CD6CA44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117114" cy="781504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1BF1-C99C-4FFA-916B-4FA3E259A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018" y="1751256"/>
            <a:ext cx="9663545" cy="364692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One of the riskiest and least manageable facets of an auto loan portfolio is the impact of total loss incidents and associated insurance claim collections.  </a:t>
            </a:r>
          </a:p>
          <a:p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Auto Claim Specialists can help reduce and manage this risk.  This presentation will show how we do it.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102B73-69DE-482F-83C1-5F23206AD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836" y="-284007"/>
            <a:ext cx="2035263" cy="203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27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30F01-D907-4449-A566-0185B9CC5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823" y="365125"/>
            <a:ext cx="4962525" cy="720725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</a:rPr>
              <a:t>Impact On Your Bottom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F53CB-FB19-4FF9-B7AB-922B6EDE1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823" y="1501874"/>
            <a:ext cx="11200068" cy="4857362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We’ll develop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Total Loss Frequencies</a:t>
            </a:r>
          </a:p>
          <a:p>
            <a:pPr marL="914400" lvl="1" indent="-457200">
              <a:buAutoNum type="alphaLcPeriod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For vehicles declared a total loss that could not be fixed, or that owners do not want fixed.</a:t>
            </a:r>
          </a:p>
          <a:p>
            <a:pPr marL="914400" lvl="1" indent="-457200">
              <a:buAutoNum type="alphaLcPeriod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For vehicles declared a total loss that could and should be fixed, and that owners want fixed.</a:t>
            </a:r>
          </a:p>
          <a:p>
            <a:pPr marL="914400" lvl="1" indent="-457200">
              <a:buAutoNum type="alphaLcPeriod"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We’ll show average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Loss Reduction Per Total Loss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with the help of ACS </a:t>
            </a:r>
          </a:p>
          <a:p>
            <a:pPr marL="914400" lvl="1" indent="-457200">
              <a:buAutoNum type="alphaLcPeriod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For vehicles declared a total loss that could not be fixed, or that owners do not want fixed.</a:t>
            </a:r>
          </a:p>
          <a:p>
            <a:pPr marL="914400" lvl="1" indent="-457200">
              <a:buAutoNum type="alphaLcPeriod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For vehicles declared a total loss that are instead fixed.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We’ll calculate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Expected Loss Reduction Per Loan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(Frequency * Loss Reduction)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YOUR TOTAL EXPECTED LOSS REDUCTION EQUALS THE EXPECTED LOSS REDUCTION PER LOAN TIMES THE SIZE OF YOUR PORTFOLIO.</a:t>
            </a:r>
          </a:p>
          <a:p>
            <a:pPr marL="914400" lvl="1" indent="-457200">
              <a:buAutoNum type="alphaLcPeriod"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		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78F49F-BD60-417E-86B4-12AFC4C81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836" y="-284007"/>
            <a:ext cx="2035263" cy="203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28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30F01-D907-4449-A566-0185B9CC5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823" y="365125"/>
            <a:ext cx="4962525" cy="720725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</a:rPr>
              <a:t>Impact On Your Bottom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F53CB-FB19-4FF9-B7AB-922B6EDE1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823" y="1266347"/>
            <a:ext cx="11037276" cy="5411544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Total Loss Frequencies</a:t>
            </a:r>
          </a:p>
          <a:p>
            <a:pPr marL="457200" indent="-457200">
              <a:buAutoNum type="arabicPeriod"/>
            </a:pP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Percent of Total Loss Claims (Vehicles &lt; 7 Years Only)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						% Claims Flagged	% Total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	Age			% Claims	Total Loss		Loss Claims</a:t>
            </a: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	Current-3		60%		7.5%			4.5%</a:t>
            </a: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	4-6			40%		12.5%			</a:t>
            </a:r>
            <a:r>
              <a:rPr lang="en-US" sz="2400" u="sng" dirty="0">
                <a:solidFill>
                  <a:schemeClr val="accent1">
                    <a:lumMod val="50000"/>
                  </a:schemeClr>
                </a:solidFill>
              </a:rPr>
              <a:t>5.0%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Total	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								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9.5%</a:t>
            </a: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CCC Information Services, “What’s Driving Total Loss Frequency” (Q4 ‘14 – Q3 ‘15)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		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78F49F-BD60-417E-86B4-12AFC4C81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836" y="-284007"/>
            <a:ext cx="2035263" cy="203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15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30F01-D907-4449-A566-0185B9CC5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823" y="365125"/>
            <a:ext cx="4962525" cy="720725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</a:rPr>
              <a:t>Impact On Your Bottom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F53CB-FB19-4FF9-B7AB-922B6EDE1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823" y="1321765"/>
            <a:ext cx="11037276" cy="5245290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Total Loss Frequencies</a:t>
            </a:r>
          </a:p>
          <a:p>
            <a:pPr marL="457200" indent="-457200">
              <a:buAutoNum type="arabicPeriod"/>
            </a:pP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Value	Description							Source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.0575	Claim Frequency (per 100 vehicles per year) for collision claims	     A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.0350	Claim Frequency (per 100 vehicles per year) for liability claims		     A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.0925	Total Claim Frequency (per 100 vehicles per year)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0.095	Probability of a claim being classified a total loss (vehicles &lt; 7 years)	     Prior Slide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.0088	Total Loss Frequency (per 100 vehicles per year, vehicles &lt; 7 years)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	(0.0925 * 0.095)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	Verisk Analytics, “Claims Frequency, Severity: What’s Behind the Rise?”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		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78F49F-BD60-417E-86B4-12AFC4C81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836" y="-284007"/>
            <a:ext cx="2035263" cy="203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85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30F01-D907-4449-A566-0185B9CC5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823" y="365125"/>
            <a:ext cx="4962525" cy="720725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</a:rPr>
              <a:t>Impact On Your Bottom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F53CB-FB19-4FF9-B7AB-922B6EDE1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823" y="1266346"/>
            <a:ext cx="11037276" cy="5342271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Total Loss Frequencies</a:t>
            </a:r>
          </a:p>
          <a:p>
            <a:pPr marL="457200" indent="-457200">
              <a:buAutoNum type="arabicPeriod"/>
            </a:pP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Value	Description							          Source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50%		Percent of claims wrongfully categorized as total loss			      	B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49%		Percent of customers who want their totaled car fixed if given the choice   	B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24.5%	Percent of vehicles declared a total loss that could be fixed and that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	owners want fixed (.50 * .49)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75.5%	Percent of vehicles declared a total loss that could not be fixed or that 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	owners do not want fixed (100% - 24.5%)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COMBINING THE ABOVE: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0.0066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Total Loss Frequency for vehicles declared a total loss that could not be fixed or that 		owners do not want fixed (.0088 * .755)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0.0022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Total Loss Frequency for vehicles declared a total loss that could be fixed and that 		owners want fixed (.0088 * .245)</a:t>
            </a:r>
          </a:p>
          <a:p>
            <a:pPr marL="457200" lvl="1" indent="0">
              <a:buNone/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B	Vehicle Value Experts Database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	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		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78F49F-BD60-417E-86B4-12AFC4C81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836" y="-284007"/>
            <a:ext cx="2035263" cy="203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66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30F01-D907-4449-A566-0185B9CC5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823" y="365125"/>
            <a:ext cx="4962525" cy="720725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</a:rPr>
              <a:t>Impact On Your Bottom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F53CB-FB19-4FF9-B7AB-922B6EDE1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823" y="1321765"/>
            <a:ext cx="11037276" cy="5245290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Total Loss Frequencies</a:t>
            </a:r>
          </a:p>
          <a:p>
            <a:pPr marL="457200" indent="-457200">
              <a:buAutoNum type="arabicPeriod"/>
            </a:pP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In Summary: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You can expect 0.88% of the vehicles in your loan portfolio to have a total loss claim in any given 	year. (US Average)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Breaking this percentage out: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0.66% will have a total loss claim where the vehicle cannot be fixed or where the owner will not 	want the vehicle fixed.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0.22% will have a total loss claim that, with the help of ACS, could be changed to a partial loss 	claim whereby you would retain the loan.	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		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78F49F-BD60-417E-86B4-12AFC4C81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836" y="-284007"/>
            <a:ext cx="2035263" cy="203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14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30F01-D907-4449-A566-0185B9CC5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175" y="218308"/>
            <a:ext cx="4892941" cy="726696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</a:rPr>
              <a:t>Impact On Your Bottom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F53CB-FB19-4FF9-B7AB-922B6EDE1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175" y="767743"/>
            <a:ext cx="11037276" cy="59129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2.   Average Loss Reduction per “Total Loss”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Value	Description							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$2,418	Expected loss reduction per totaled vehicle that could not be fixed or that owner does 		not want fixed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		$3,116	Average ACS Increased Value (Saved Lender Charge-Off)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		</a:t>
            </a:r>
            <a:r>
              <a:rPr lang="en-US" sz="2000" u="sng" dirty="0">
                <a:solidFill>
                  <a:schemeClr val="accent1">
                    <a:lumMod val="50000"/>
                  </a:schemeClr>
                </a:solidFill>
              </a:rPr>
              <a:t>-  $698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ACS Fee ($75 + 20% of Increased Value)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		$2,418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$5,358	Expected loss reduction per vehicle that is initially totaled, but ends up being fixed 			with help of ACS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		$4,850	Saved Principle Charge-Off*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	              </a:t>
            </a:r>
            <a:r>
              <a:rPr lang="en-US" sz="2000" u="sng" dirty="0">
                <a:solidFill>
                  <a:schemeClr val="accent1">
                    <a:lumMod val="50000"/>
                  </a:schemeClr>
                </a:solidFill>
              </a:rPr>
              <a:t>+$1,206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Saved Loss of Unearned Finance Charges**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		$6,056	Total Savings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		</a:t>
            </a:r>
            <a:r>
              <a:rPr lang="en-US" sz="2000" u="sng" dirty="0">
                <a:solidFill>
                  <a:schemeClr val="accent1">
                    <a:lumMod val="50000"/>
                  </a:schemeClr>
                </a:solidFill>
              </a:rPr>
              <a:t>-  $698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ACS Fee ($75 + 20% of Increased Value)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		$5,358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*Vehicle Value Experts Database, Average Negative Equity Position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**See next slide.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		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78F49F-BD60-417E-86B4-12AFC4C81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836" y="-284007"/>
            <a:ext cx="2035263" cy="203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81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30F01-D907-4449-A566-0185B9CC5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175" y="218308"/>
            <a:ext cx="4892941" cy="726696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</a:rPr>
              <a:t>Impact On Your Bottom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F53CB-FB19-4FF9-B7AB-922B6EDE1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175" y="767743"/>
            <a:ext cx="11037276" cy="59129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2.   Average Loss Reduction per “Total Loss”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Saved Loss of Unearned Finance Charges Calculation: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					</a:t>
            </a:r>
            <a:r>
              <a:rPr lang="en-US" sz="2000" u="sng" dirty="0">
                <a:solidFill>
                  <a:schemeClr val="accent1">
                    <a:lumMod val="50000"/>
                  </a:schemeClr>
                </a:solidFill>
              </a:rPr>
              <a:t>New Car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en-US" sz="2000" u="sng" dirty="0">
                <a:solidFill>
                  <a:schemeClr val="accent1">
                    <a:lumMod val="50000"/>
                  </a:schemeClr>
                </a:solidFill>
              </a:rPr>
              <a:t>Used Car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2000" u="sng" dirty="0">
                <a:solidFill>
                  <a:schemeClr val="accent1">
                    <a:lumMod val="50000"/>
                  </a:schemeClr>
                </a:solidFill>
              </a:rPr>
              <a:t>Source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Average Loan Amount				$30,621		$19,329		     A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Average Term				68 Months	63 Months	     A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Average Rate					4.74%		8.50%		     A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Remaining Interest at half-way point		$1,153.63	$1,241.59	     B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Typical Portfolio Mix				41%		59%		     C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Weighed Average Remaining Interest at Half-way Point: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(.41 * $1,153.63) + (.59 * $1,241.59) =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$1,205.53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</a:endParaRPr>
          </a:p>
          <a:p>
            <a:pPr marL="457200" lvl="1" indent="0"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	Experian Survey, “State of the Automotive Finance Market,” Q4 2016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B	Amortization table based on above loan information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C	Dominion Dealer Solutions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78F49F-BD60-417E-86B4-12AFC4C81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836" y="-284007"/>
            <a:ext cx="2035263" cy="203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28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30F01-D907-4449-A566-0185B9CC5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823" y="365125"/>
            <a:ext cx="4962525" cy="720725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</a:rPr>
              <a:t>Impact On Your Bottom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F53CB-FB19-4FF9-B7AB-922B6EDE1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823" y="1598857"/>
            <a:ext cx="11037276" cy="43308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3.   Expected Loss Reduction Per Loan</a:t>
            </a:r>
          </a:p>
          <a:p>
            <a:pPr marL="457200" indent="-457200">
              <a:buAutoNum type="arabicPeriod"/>
            </a:pP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Value	Description							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$15.96	Expected Loss Reduction Per Loan for unfixed totaled vehicles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	(0.0066 * $2,418)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$11.79	Expected Loss Reduction Per Loan for fixed vehicles that would have been totaled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	(0.0022 * $5,358)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$27.75	Total Expected Annual Loss Reduction Per Loan</a:t>
            </a:r>
          </a:p>
          <a:p>
            <a:pPr marL="457200" lvl="1" indent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NOTE:  If you are in a more rural area, where Total Loss Frequency might be twice the national average, your annual loss reduction per loan could be double this amount.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		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		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78F49F-BD60-417E-86B4-12AFC4C81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836" y="-284007"/>
            <a:ext cx="2035263" cy="203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64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30F01-D907-4449-A566-0185B9CC5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823" y="365125"/>
            <a:ext cx="4962525" cy="720725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</a:rPr>
              <a:t>Impact On Your Bottom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F53CB-FB19-4FF9-B7AB-922B6EDE1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823" y="1598856"/>
            <a:ext cx="10535050" cy="4746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Example:	1000 Loan Portfolio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		Expected Annual Loss Reduction:  1000 * $27.75 =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$27,750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Expect approximately 9 total losses per year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Average negative equity position = $4,850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Anticipated Charge-Off Expense = $4,850 * 9 = $43,650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Charge-Off Reduction from Auto Claim Specialists:</a:t>
            </a:r>
          </a:p>
          <a:p>
            <a:pPr lvl="1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2 (24.5%) cars fixed		2 x $5,358 =	$10,716	</a:t>
            </a:r>
          </a:p>
          <a:p>
            <a:pPr lvl="1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7 cars totaled		7 x $2,418 =	</a:t>
            </a:r>
            <a:r>
              <a:rPr lang="en-US" sz="2000" u="sng" dirty="0">
                <a:solidFill>
                  <a:schemeClr val="accent1">
                    <a:lumMod val="50000"/>
                  </a:schemeClr>
                </a:solidFill>
              </a:rPr>
              <a:t>$16,926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                         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$27,642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</a:endParaRP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Actual Charge-Off Expense = $43,650 - $27,642 = $16,008	</a:t>
            </a:r>
          </a:p>
          <a:p>
            <a:r>
              <a:rPr lang="en-US" sz="2400" dirty="0">
                <a:solidFill>
                  <a:srgbClr val="FF0000"/>
                </a:solidFill>
              </a:rPr>
              <a:t>63% Reduction in Charge-Off Expense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	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78F49F-BD60-417E-86B4-12AFC4C81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836" y="-284007"/>
            <a:ext cx="2035263" cy="203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838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689ED7AE-A488-4558-A945-A93B23E0A7FC}"/>
              </a:ext>
            </a:extLst>
          </p:cNvPr>
          <p:cNvSpPr/>
          <p:nvPr/>
        </p:nvSpPr>
        <p:spPr>
          <a:xfrm>
            <a:off x="4555824" y="1472000"/>
            <a:ext cx="3047672" cy="11449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30455BA-5521-4D06-8B97-4BD42C3F8BC0}"/>
              </a:ext>
            </a:extLst>
          </p:cNvPr>
          <p:cNvSpPr/>
          <p:nvPr/>
        </p:nvSpPr>
        <p:spPr>
          <a:xfrm>
            <a:off x="5452822" y="2734829"/>
            <a:ext cx="3622117" cy="12309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4C98D9-29B6-4A7D-AC42-D501D3BE0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123825"/>
            <a:ext cx="2533647" cy="2492744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Simple Step to Achieve These Benefits</a:t>
            </a:r>
          </a:p>
        </p:txBody>
      </p:sp>
      <p:sp>
        <p:nvSpPr>
          <p:cNvPr id="4" name="Chord 3">
            <a:extLst>
              <a:ext uri="{FF2B5EF4-FFF2-40B4-BE49-F238E27FC236}">
                <a16:creationId xmlns:a16="http://schemas.microsoft.com/office/drawing/2014/main" id="{8DDEC637-826A-42E5-976A-925F4DF173A1}"/>
              </a:ext>
            </a:extLst>
          </p:cNvPr>
          <p:cNvSpPr/>
          <p:nvPr/>
        </p:nvSpPr>
        <p:spPr>
          <a:xfrm rot="5400000">
            <a:off x="3646019" y="139705"/>
            <a:ext cx="4867281" cy="7418216"/>
          </a:xfrm>
          <a:prstGeom prst="chord">
            <a:avLst>
              <a:gd name="adj1" fmla="val 5190926"/>
              <a:gd name="adj2" fmla="val 16405643"/>
            </a:avLst>
          </a:prstGeom>
          <a:gradFill flip="none" rotWithShape="1">
            <a:gsLst>
              <a:gs pos="0">
                <a:schemeClr val="accent5">
                  <a:lumMod val="40000"/>
                  <a:lumOff val="60000"/>
                  <a:alpha val="40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8B62238-15BA-47A9-9667-311FEF970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" b="42794"/>
          <a:stretch/>
        </p:blipFill>
        <p:spPr>
          <a:xfrm>
            <a:off x="3267075" y="1362075"/>
            <a:ext cx="1917876" cy="1097280"/>
          </a:xfrm>
        </p:spPr>
      </p:pic>
      <p:sp>
        <p:nvSpPr>
          <p:cNvPr id="6" name="Chord 5">
            <a:extLst>
              <a:ext uri="{FF2B5EF4-FFF2-40B4-BE49-F238E27FC236}">
                <a16:creationId xmlns:a16="http://schemas.microsoft.com/office/drawing/2014/main" id="{B6C34889-D5FD-4138-A1C4-53B35356E1C3}"/>
              </a:ext>
            </a:extLst>
          </p:cNvPr>
          <p:cNvSpPr/>
          <p:nvPr/>
        </p:nvSpPr>
        <p:spPr>
          <a:xfrm rot="16200000">
            <a:off x="3883315" y="687825"/>
            <a:ext cx="4369685" cy="7418215"/>
          </a:xfrm>
          <a:prstGeom prst="chord">
            <a:avLst>
              <a:gd name="adj1" fmla="val 5190926"/>
              <a:gd name="adj2" fmla="val 16405643"/>
            </a:avLst>
          </a:prstGeom>
          <a:gradFill>
            <a:gsLst>
              <a:gs pos="100000">
                <a:schemeClr val="accent3">
                  <a:lumMod val="40000"/>
                  <a:lumOff val="60000"/>
                </a:schemeClr>
              </a:gs>
              <a:gs pos="100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60789C4-6097-4F03-80F0-8C5FF1BDF3F1}"/>
              </a:ext>
            </a:extLst>
          </p:cNvPr>
          <p:cNvSpPr/>
          <p:nvPr/>
        </p:nvSpPr>
        <p:spPr>
          <a:xfrm>
            <a:off x="3047999" y="2295525"/>
            <a:ext cx="2266951" cy="3676650"/>
          </a:xfrm>
          <a:prstGeom prst="ellipse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397684B1-4A96-403C-BD97-4A87EFF757C3}"/>
              </a:ext>
            </a:extLst>
          </p:cNvPr>
          <p:cNvSpPr/>
          <p:nvPr/>
        </p:nvSpPr>
        <p:spPr>
          <a:xfrm>
            <a:off x="3505200" y="2971800"/>
            <a:ext cx="1362075" cy="742950"/>
          </a:xfrm>
          <a:prstGeom prst="flowChart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Auto Claim Specialists</a:t>
            </a: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CD59AF3F-6CF6-40CB-955D-695EB1B4462D}"/>
              </a:ext>
            </a:extLst>
          </p:cNvPr>
          <p:cNvSpPr/>
          <p:nvPr/>
        </p:nvSpPr>
        <p:spPr>
          <a:xfrm>
            <a:off x="7162800" y="2971800"/>
            <a:ext cx="1362075" cy="742950"/>
          </a:xfrm>
          <a:prstGeom prst="flowChart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Insurance Carrier</a:t>
            </a: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3506785F-4C61-4458-8FF7-E4EFE697205F}"/>
              </a:ext>
            </a:extLst>
          </p:cNvPr>
          <p:cNvSpPr/>
          <p:nvPr/>
        </p:nvSpPr>
        <p:spPr>
          <a:xfrm>
            <a:off x="3500436" y="4617245"/>
            <a:ext cx="1362075" cy="74295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Vehicle Value Experts</a:t>
            </a: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48CA8A33-3EAD-490D-9622-AE57DD5041B8}"/>
              </a:ext>
            </a:extLst>
          </p:cNvPr>
          <p:cNvSpPr/>
          <p:nvPr/>
        </p:nvSpPr>
        <p:spPr>
          <a:xfrm>
            <a:off x="7160418" y="4617245"/>
            <a:ext cx="1362075" cy="74295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Third Party Appraiser</a:t>
            </a:r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AFA2B860-2635-453A-A56F-F31B9EAC4F18}"/>
              </a:ext>
            </a:extLst>
          </p:cNvPr>
          <p:cNvSpPr/>
          <p:nvPr/>
        </p:nvSpPr>
        <p:spPr>
          <a:xfrm>
            <a:off x="5579503" y="3051093"/>
            <a:ext cx="1035817" cy="533400"/>
          </a:xfrm>
          <a:prstGeom prst="flowChartTerminato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Market Valuation Report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2E7A7662-43A7-4FB3-B4A0-85F97A14671B}"/>
              </a:ext>
            </a:extLst>
          </p:cNvPr>
          <p:cNvSpPr/>
          <p:nvPr/>
        </p:nvSpPr>
        <p:spPr>
          <a:xfrm>
            <a:off x="5574766" y="5154220"/>
            <a:ext cx="1133213" cy="845342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Agreed Value</a:t>
            </a:r>
          </a:p>
        </p:txBody>
      </p:sp>
      <p:sp>
        <p:nvSpPr>
          <p:cNvPr id="17" name="Flowchart: Terminator 16">
            <a:extLst>
              <a:ext uri="{FF2B5EF4-FFF2-40B4-BE49-F238E27FC236}">
                <a16:creationId xmlns:a16="http://schemas.microsoft.com/office/drawing/2014/main" id="{54D3E68E-3089-45DF-AB94-F146FC7D26DB}"/>
              </a:ext>
            </a:extLst>
          </p:cNvPr>
          <p:cNvSpPr/>
          <p:nvPr/>
        </p:nvSpPr>
        <p:spPr>
          <a:xfrm>
            <a:off x="5602583" y="4310022"/>
            <a:ext cx="1012737" cy="489393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Umpire</a:t>
            </a:r>
          </a:p>
        </p:txBody>
      </p:sp>
      <p:sp>
        <p:nvSpPr>
          <p:cNvPr id="28" name="Flowchart: Process 27">
            <a:extLst>
              <a:ext uri="{FF2B5EF4-FFF2-40B4-BE49-F238E27FC236}">
                <a16:creationId xmlns:a16="http://schemas.microsoft.com/office/drawing/2014/main" id="{E4571370-B2F2-4F22-B8D4-2BA59B755547}"/>
              </a:ext>
            </a:extLst>
          </p:cNvPr>
          <p:cNvSpPr/>
          <p:nvPr/>
        </p:nvSpPr>
        <p:spPr>
          <a:xfrm>
            <a:off x="5333505" y="324848"/>
            <a:ext cx="1615734" cy="62948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Auto Body Facility</a:t>
            </a:r>
          </a:p>
        </p:txBody>
      </p:sp>
      <p:sp>
        <p:nvSpPr>
          <p:cNvPr id="33" name="Flowchart: Process 32">
            <a:extLst>
              <a:ext uri="{FF2B5EF4-FFF2-40B4-BE49-F238E27FC236}">
                <a16:creationId xmlns:a16="http://schemas.microsoft.com/office/drawing/2014/main" id="{8CFEE900-680C-41BA-8F35-3F3184CC4C85}"/>
              </a:ext>
            </a:extLst>
          </p:cNvPr>
          <p:cNvSpPr/>
          <p:nvPr/>
        </p:nvSpPr>
        <p:spPr>
          <a:xfrm>
            <a:off x="6252229" y="1750431"/>
            <a:ext cx="1082589" cy="521172"/>
          </a:xfrm>
          <a:prstGeom prst="flowChart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Lender</a:t>
            </a:r>
          </a:p>
        </p:txBody>
      </p:sp>
      <p:sp>
        <p:nvSpPr>
          <p:cNvPr id="35" name="Flowchart: Process 34">
            <a:extLst>
              <a:ext uri="{FF2B5EF4-FFF2-40B4-BE49-F238E27FC236}">
                <a16:creationId xmlns:a16="http://schemas.microsoft.com/office/drawing/2014/main" id="{21F57BB3-D206-4F1A-BBE2-799FD19F6A7D}"/>
              </a:ext>
            </a:extLst>
          </p:cNvPr>
          <p:cNvSpPr/>
          <p:nvPr/>
        </p:nvSpPr>
        <p:spPr>
          <a:xfrm>
            <a:off x="4821315" y="1760697"/>
            <a:ext cx="1165423" cy="500641"/>
          </a:xfrm>
          <a:prstGeom prst="flowChart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Automobile Owner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2917946-6E0F-4376-B5E5-DD0A4A965E79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6615320" y="3343275"/>
            <a:ext cx="54748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1A2CB14-0497-409E-AB8D-B49228AC282A}"/>
              </a:ext>
            </a:extLst>
          </p:cNvPr>
          <p:cNvCxnSpPr/>
          <p:nvPr/>
        </p:nvCxnSpPr>
        <p:spPr>
          <a:xfrm flipH="1" flipV="1">
            <a:off x="5986738" y="2271603"/>
            <a:ext cx="1173680" cy="70019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92597B7-FB7B-4CAD-B453-BB4BE3BF8739}"/>
              </a:ext>
            </a:extLst>
          </p:cNvPr>
          <p:cNvCxnSpPr>
            <a:cxnSpLocks/>
          </p:cNvCxnSpPr>
          <p:nvPr/>
        </p:nvCxnSpPr>
        <p:spPr>
          <a:xfrm>
            <a:off x="7334818" y="2261338"/>
            <a:ext cx="580457" cy="7104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A54A8A7-F57C-4735-AA68-902DE47F179C}"/>
              </a:ext>
            </a:extLst>
          </p:cNvPr>
          <p:cNvCxnSpPr>
            <a:cxnSpLocks/>
          </p:cNvCxnSpPr>
          <p:nvPr/>
        </p:nvCxnSpPr>
        <p:spPr>
          <a:xfrm>
            <a:off x="6886575" y="962025"/>
            <a:ext cx="1543050" cy="20097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2C740765-0461-4BD6-BC7C-00942B4DF966}"/>
              </a:ext>
            </a:extLst>
          </p:cNvPr>
          <p:cNvCxnSpPr>
            <a:cxnSpLocks/>
          </p:cNvCxnSpPr>
          <p:nvPr/>
        </p:nvCxnSpPr>
        <p:spPr>
          <a:xfrm flipH="1">
            <a:off x="5986740" y="974497"/>
            <a:ext cx="902320" cy="77593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4D2F6949-2F62-4D2A-81BB-5613EC888A0E}"/>
              </a:ext>
            </a:extLst>
          </p:cNvPr>
          <p:cNvSpPr txBox="1"/>
          <p:nvPr/>
        </p:nvSpPr>
        <p:spPr>
          <a:xfrm>
            <a:off x="6946225" y="887486"/>
            <a:ext cx="83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Estimate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D8F8D8E-43B8-4C3F-B090-50A2ED4536C7}"/>
              </a:ext>
            </a:extLst>
          </p:cNvPr>
          <p:cNvSpPr txBox="1"/>
          <p:nvPr/>
        </p:nvSpPr>
        <p:spPr>
          <a:xfrm>
            <a:off x="6333179" y="3325521"/>
            <a:ext cx="1111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     ACV Valuation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636EFAD-B225-496B-BDDD-5648E0E2927D}"/>
              </a:ext>
            </a:extLst>
          </p:cNvPr>
          <p:cNvCxnSpPr>
            <a:cxnSpLocks/>
          </p:cNvCxnSpPr>
          <p:nvPr/>
        </p:nvCxnSpPr>
        <p:spPr>
          <a:xfrm>
            <a:off x="7694334" y="2720798"/>
            <a:ext cx="1128190" cy="238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E76AA2F9-D52F-4136-9BA0-535853100D7F}"/>
              </a:ext>
            </a:extLst>
          </p:cNvPr>
          <p:cNvSpPr txBox="1"/>
          <p:nvPr/>
        </p:nvSpPr>
        <p:spPr>
          <a:xfrm>
            <a:off x="8838570" y="2616569"/>
            <a:ext cx="683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Payoff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AE602CA-1E51-46BA-880D-6C6ED8C4854C}"/>
              </a:ext>
            </a:extLst>
          </p:cNvPr>
          <p:cNvCxnSpPr>
            <a:cxnSpLocks/>
          </p:cNvCxnSpPr>
          <p:nvPr/>
        </p:nvCxnSpPr>
        <p:spPr>
          <a:xfrm>
            <a:off x="6615320" y="2616569"/>
            <a:ext cx="31619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DBC770CD-AFFE-4150-A0D3-8CBB719DEF42}"/>
              </a:ext>
            </a:extLst>
          </p:cNvPr>
          <p:cNvSpPr txBox="1"/>
          <p:nvPr/>
        </p:nvSpPr>
        <p:spPr>
          <a:xfrm>
            <a:off x="9800270" y="2448580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Declaration of Total Loss and Settlement Offer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D7A49F3C-17EE-426E-98B4-1A4D1570F484}"/>
              </a:ext>
            </a:extLst>
          </p:cNvPr>
          <p:cNvCxnSpPr>
            <a:cxnSpLocks/>
          </p:cNvCxnSpPr>
          <p:nvPr/>
        </p:nvCxnSpPr>
        <p:spPr>
          <a:xfrm>
            <a:off x="5709063" y="2264265"/>
            <a:ext cx="1439730" cy="86664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486E8BE-CDCF-4970-86E6-57855BDB0FB4}"/>
              </a:ext>
            </a:extLst>
          </p:cNvPr>
          <p:cNvCxnSpPr/>
          <p:nvPr/>
        </p:nvCxnSpPr>
        <p:spPr>
          <a:xfrm>
            <a:off x="7534275" y="3714750"/>
            <a:ext cx="0" cy="90249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E87C2A47-3BB3-4540-8BB0-7361C204ECCA}"/>
              </a:ext>
            </a:extLst>
          </p:cNvPr>
          <p:cNvCxnSpPr/>
          <p:nvPr/>
        </p:nvCxnSpPr>
        <p:spPr>
          <a:xfrm flipH="1">
            <a:off x="4862511" y="2271603"/>
            <a:ext cx="541515" cy="70019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27D344DF-6E56-40BD-9D1B-821F6C13FE3B}"/>
              </a:ext>
            </a:extLst>
          </p:cNvPr>
          <p:cNvCxnSpPr/>
          <p:nvPr/>
        </p:nvCxnSpPr>
        <p:spPr>
          <a:xfrm>
            <a:off x="4476750" y="3714750"/>
            <a:ext cx="0" cy="90249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E885FAA7-CC76-46C9-AED2-D9AEA694AC19}"/>
              </a:ext>
            </a:extLst>
          </p:cNvPr>
          <p:cNvCxnSpPr/>
          <p:nvPr/>
        </p:nvCxnSpPr>
        <p:spPr>
          <a:xfrm flipV="1">
            <a:off x="3924300" y="3714750"/>
            <a:ext cx="0" cy="90249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B0A38178-CC80-4103-BC18-D39A96889B31}"/>
              </a:ext>
            </a:extLst>
          </p:cNvPr>
          <p:cNvCxnSpPr>
            <a:cxnSpLocks/>
          </p:cNvCxnSpPr>
          <p:nvPr/>
        </p:nvCxnSpPr>
        <p:spPr>
          <a:xfrm>
            <a:off x="7534275" y="3965752"/>
            <a:ext cx="12096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E57C6EFB-7449-427D-8941-81E923E954C3}"/>
              </a:ext>
            </a:extLst>
          </p:cNvPr>
          <p:cNvSpPr txBox="1"/>
          <p:nvPr/>
        </p:nvSpPr>
        <p:spPr>
          <a:xfrm>
            <a:off x="8774228" y="3822373"/>
            <a:ext cx="1083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Fixed Fee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D5F2EA47-727E-4B48-A38C-223E5B4CAE4A}"/>
              </a:ext>
            </a:extLst>
          </p:cNvPr>
          <p:cNvCxnSpPr>
            <a:cxnSpLocks/>
          </p:cNvCxnSpPr>
          <p:nvPr/>
        </p:nvCxnSpPr>
        <p:spPr>
          <a:xfrm>
            <a:off x="4476750" y="3959579"/>
            <a:ext cx="3857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64807575-DF2D-4B3D-8308-53A7041B106E}"/>
              </a:ext>
            </a:extLst>
          </p:cNvPr>
          <p:cNvSpPr txBox="1"/>
          <p:nvPr/>
        </p:nvSpPr>
        <p:spPr>
          <a:xfrm>
            <a:off x="4878974" y="3821808"/>
            <a:ext cx="1033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Fixed Fee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D6DB4134-CA27-4D53-B6BA-8703FF910F97}"/>
              </a:ext>
            </a:extLst>
          </p:cNvPr>
          <p:cNvCxnSpPr/>
          <p:nvPr/>
        </p:nvCxnSpPr>
        <p:spPr>
          <a:xfrm flipH="1">
            <a:off x="3500436" y="4405272"/>
            <a:ext cx="4238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A57E962A-82C3-4280-B7B4-B5A32EA87439}"/>
              </a:ext>
            </a:extLst>
          </p:cNvPr>
          <p:cNvSpPr txBox="1"/>
          <p:nvPr/>
        </p:nvSpPr>
        <p:spPr>
          <a:xfrm>
            <a:off x="2000251" y="4251383"/>
            <a:ext cx="1533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Certified Appraisal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E725FBB-2E54-4663-B911-DFC75E643F6D}"/>
              </a:ext>
            </a:extLst>
          </p:cNvPr>
          <p:cNvSpPr txBox="1"/>
          <p:nvPr/>
        </p:nvSpPr>
        <p:spPr>
          <a:xfrm>
            <a:off x="5230132" y="2466505"/>
            <a:ext cx="1569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Invoke</a:t>
            </a:r>
          </a:p>
          <a:p>
            <a:r>
              <a:rPr lang="en-US" sz="1400" dirty="0"/>
              <a:t>Appraisal Clause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0FFE68D1-0510-450E-87C0-47C2E0E62253}"/>
              </a:ext>
            </a:extLst>
          </p:cNvPr>
          <p:cNvCxnSpPr>
            <a:cxnSpLocks/>
          </p:cNvCxnSpPr>
          <p:nvPr/>
        </p:nvCxnSpPr>
        <p:spPr>
          <a:xfrm>
            <a:off x="5898261" y="2616569"/>
            <a:ext cx="3397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7CA00F0C-1603-41DA-B1A0-B83EED5C2889}"/>
              </a:ext>
            </a:extLst>
          </p:cNvPr>
          <p:cNvCxnSpPr/>
          <p:nvPr/>
        </p:nvCxnSpPr>
        <p:spPr>
          <a:xfrm>
            <a:off x="3924300" y="2744650"/>
            <a:ext cx="1104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4C369E3F-0476-4127-9EF6-B25B4E95D6E2}"/>
              </a:ext>
            </a:extLst>
          </p:cNvPr>
          <p:cNvSpPr txBox="1"/>
          <p:nvPr/>
        </p:nvSpPr>
        <p:spPr>
          <a:xfrm>
            <a:off x="3124198" y="2573783"/>
            <a:ext cx="866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Contract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316961C-F41C-4F78-A3B9-CB351C2975D8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4862511" y="4988720"/>
            <a:ext cx="814389" cy="3714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3C0A880-3FE6-4B47-B4B4-DD1004A71C94}"/>
              </a:ext>
            </a:extLst>
          </p:cNvPr>
          <p:cNvCxnSpPr>
            <a:cxnSpLocks/>
          </p:cNvCxnSpPr>
          <p:nvPr/>
        </p:nvCxnSpPr>
        <p:spPr>
          <a:xfrm flipH="1">
            <a:off x="6615320" y="4988720"/>
            <a:ext cx="545099" cy="3714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8613A92-0B11-42F2-BC69-06309E2D095F}"/>
              </a:ext>
            </a:extLst>
          </p:cNvPr>
          <p:cNvCxnSpPr/>
          <p:nvPr/>
        </p:nvCxnSpPr>
        <p:spPr>
          <a:xfrm>
            <a:off x="6184648" y="4799415"/>
            <a:ext cx="0" cy="35480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FBBE4C8-9573-4B0E-93BF-1699EC159809}"/>
              </a:ext>
            </a:extLst>
          </p:cNvPr>
          <p:cNvCxnSpPr/>
          <p:nvPr/>
        </p:nvCxnSpPr>
        <p:spPr>
          <a:xfrm flipV="1">
            <a:off x="4878974" y="4617245"/>
            <a:ext cx="723609" cy="2595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8659297-86FE-4B17-9F5B-375B195553C6}"/>
              </a:ext>
            </a:extLst>
          </p:cNvPr>
          <p:cNvCxnSpPr/>
          <p:nvPr/>
        </p:nvCxnSpPr>
        <p:spPr>
          <a:xfrm flipH="1">
            <a:off x="6615320" y="3714750"/>
            <a:ext cx="719498" cy="8444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62DA54D-AABE-42F3-874B-6B503F71E60A}"/>
              </a:ext>
            </a:extLst>
          </p:cNvPr>
          <p:cNvSpPr txBox="1"/>
          <p:nvPr/>
        </p:nvSpPr>
        <p:spPr>
          <a:xfrm>
            <a:off x="6835429" y="4185661"/>
            <a:ext cx="578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Fee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BFBA65-5CAD-43C4-A162-75036567D0A5}"/>
              </a:ext>
            </a:extLst>
          </p:cNvPr>
          <p:cNvSpPr txBox="1"/>
          <p:nvPr/>
        </p:nvSpPr>
        <p:spPr>
          <a:xfrm>
            <a:off x="5015265" y="4453794"/>
            <a:ext cx="451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Fee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9524B54-4213-46FD-B2F7-F935E9CEAB5F}"/>
              </a:ext>
            </a:extLst>
          </p:cNvPr>
          <p:cNvCxnSpPr/>
          <p:nvPr/>
        </p:nvCxnSpPr>
        <p:spPr>
          <a:xfrm flipV="1">
            <a:off x="8115300" y="3714750"/>
            <a:ext cx="0" cy="90249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F538B39-5109-4CB9-990C-DDAF9DE533DF}"/>
              </a:ext>
            </a:extLst>
          </p:cNvPr>
          <p:cNvCxnSpPr/>
          <p:nvPr/>
        </p:nvCxnSpPr>
        <p:spPr>
          <a:xfrm flipV="1">
            <a:off x="5602583" y="954337"/>
            <a:ext cx="0" cy="79609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DD44D7C-4770-4D41-86D1-CDD20A844057}"/>
              </a:ext>
            </a:extLst>
          </p:cNvPr>
          <p:cNvCxnSpPr/>
          <p:nvPr/>
        </p:nvCxnSpPr>
        <p:spPr>
          <a:xfrm flipH="1">
            <a:off x="4333875" y="2271603"/>
            <a:ext cx="487440" cy="70019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92B885C-D440-471B-BD14-266FEA7A5955}"/>
              </a:ext>
            </a:extLst>
          </p:cNvPr>
          <p:cNvCxnSpPr/>
          <p:nvPr/>
        </p:nvCxnSpPr>
        <p:spPr>
          <a:xfrm flipH="1" flipV="1">
            <a:off x="6014752" y="2114550"/>
            <a:ext cx="1430189" cy="8572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3F04896-E1FA-43FD-AA91-3BDF94E5E026}"/>
              </a:ext>
            </a:extLst>
          </p:cNvPr>
          <p:cNvCxnSpPr/>
          <p:nvPr/>
        </p:nvCxnSpPr>
        <p:spPr>
          <a:xfrm flipH="1">
            <a:off x="5015265" y="1195263"/>
            <a:ext cx="5873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21AB4E1-C76E-49CC-A3FF-BCDB980290AA}"/>
              </a:ext>
            </a:extLst>
          </p:cNvPr>
          <p:cNvCxnSpPr>
            <a:cxnSpLocks/>
          </p:cNvCxnSpPr>
          <p:nvPr/>
        </p:nvCxnSpPr>
        <p:spPr>
          <a:xfrm>
            <a:off x="8115300" y="4405272"/>
            <a:ext cx="6286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37D6D0E-12CA-4337-8A39-6AAA8D71262B}"/>
              </a:ext>
            </a:extLst>
          </p:cNvPr>
          <p:cNvCxnSpPr>
            <a:cxnSpLocks/>
          </p:cNvCxnSpPr>
          <p:nvPr/>
        </p:nvCxnSpPr>
        <p:spPr>
          <a:xfrm>
            <a:off x="6438900" y="2362855"/>
            <a:ext cx="17002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874A428-7B0B-4796-9C33-36E341C4E92F}"/>
              </a:ext>
            </a:extLst>
          </p:cNvPr>
          <p:cNvSpPr txBox="1"/>
          <p:nvPr/>
        </p:nvSpPr>
        <p:spPr>
          <a:xfrm>
            <a:off x="8691532" y="4251400"/>
            <a:ext cx="113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Award Letter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7717087-4396-47DC-9E48-B5E948184138}"/>
              </a:ext>
            </a:extLst>
          </p:cNvPr>
          <p:cNvSpPr txBox="1"/>
          <p:nvPr/>
        </p:nvSpPr>
        <p:spPr>
          <a:xfrm>
            <a:off x="2864851" y="832149"/>
            <a:ext cx="2164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Potential Order to Fix Car;</a:t>
            </a:r>
          </a:p>
          <a:p>
            <a:r>
              <a:rPr lang="en-US" sz="1400" dirty="0"/>
              <a:t>Lender Receives Full Payoff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37EB928-3ED3-49F0-A532-2B3DEF35F054}"/>
              </a:ext>
            </a:extLst>
          </p:cNvPr>
          <p:cNvSpPr txBox="1"/>
          <p:nvPr/>
        </p:nvSpPr>
        <p:spPr>
          <a:xfrm>
            <a:off x="4706960" y="2255961"/>
            <a:ext cx="453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Fee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D8E3E0-923D-41C5-8AB2-742887609036}"/>
              </a:ext>
            </a:extLst>
          </p:cNvPr>
          <p:cNvSpPr txBox="1"/>
          <p:nvPr/>
        </p:nvSpPr>
        <p:spPr>
          <a:xfrm>
            <a:off x="8127608" y="1546931"/>
            <a:ext cx="2574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Amended Settlement Offer;</a:t>
            </a:r>
          </a:p>
          <a:p>
            <a:r>
              <a:rPr lang="en-US" sz="1400" dirty="0"/>
              <a:t>Lender Short Gap Reduction or Elimination;</a:t>
            </a:r>
          </a:p>
          <a:p>
            <a:r>
              <a:rPr lang="en-US" sz="1400" dirty="0"/>
              <a:t>Owner Credit Rating Preserved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85A2D6-F4D2-43F5-A3B5-8F298449E3E1}"/>
              </a:ext>
            </a:extLst>
          </p:cNvPr>
          <p:cNvSpPr txBox="1"/>
          <p:nvPr/>
        </p:nvSpPr>
        <p:spPr>
          <a:xfrm>
            <a:off x="7907107" y="555204"/>
            <a:ext cx="2890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Recommendation to Call Auto Claim Specialists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9FE2B16-434A-4847-BD4D-B10B114C461E}"/>
              </a:ext>
            </a:extLst>
          </p:cNvPr>
          <p:cNvCxnSpPr>
            <a:endCxn id="35" idx="3"/>
          </p:cNvCxnSpPr>
          <p:nvPr/>
        </p:nvCxnSpPr>
        <p:spPr>
          <a:xfrm flipH="1">
            <a:off x="5986738" y="2011017"/>
            <a:ext cx="251314" cy="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2876C70E-794E-4D79-B69C-A5D98DB50B88}"/>
              </a:ext>
            </a:extLst>
          </p:cNvPr>
          <p:cNvCxnSpPr>
            <a:cxnSpLocks/>
            <a:stCxn id="3" idx="1"/>
          </p:cNvCxnSpPr>
          <p:nvPr/>
        </p:nvCxnSpPr>
        <p:spPr>
          <a:xfrm rot="10800000" flipV="1">
            <a:off x="7800639" y="909147"/>
            <a:ext cx="106468" cy="733928"/>
          </a:xfrm>
          <a:prstGeom prst="bentConnector2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1A87024-6069-4DF7-80BF-01DA92AB41F8}"/>
              </a:ext>
            </a:extLst>
          </p:cNvPr>
          <p:cNvCxnSpPr>
            <a:cxnSpLocks/>
          </p:cNvCxnSpPr>
          <p:nvPr/>
        </p:nvCxnSpPr>
        <p:spPr>
          <a:xfrm flipH="1">
            <a:off x="6208007" y="1643075"/>
            <a:ext cx="15926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B1C68CB-6793-4328-9B25-53EC2060A249}"/>
              </a:ext>
            </a:extLst>
          </p:cNvPr>
          <p:cNvCxnSpPr/>
          <p:nvPr/>
        </p:nvCxnSpPr>
        <p:spPr>
          <a:xfrm>
            <a:off x="6208007" y="1644383"/>
            <a:ext cx="0" cy="3666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532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DA99F-AF30-47B5-8E60-36CD6CA44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117114" cy="781504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chemeClr val="accent1">
                    <a:lumMod val="50000"/>
                  </a:schemeClr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1BF1-C99C-4FFA-916B-4FA3E259A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>
            <a:normAutofit/>
          </a:bodyPr>
          <a:lstStyle/>
          <a:p>
            <a:pPr lvl="1"/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What is a total loss?</a:t>
            </a:r>
          </a:p>
          <a:p>
            <a:pPr lvl="1"/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Example of turning a certain charge off and likely lost customer into a potential </a:t>
            </a:r>
            <a:r>
              <a:rPr lang="en-US" sz="3200">
                <a:solidFill>
                  <a:schemeClr val="accent1">
                    <a:lumMod val="50000"/>
                  </a:schemeClr>
                </a:solidFill>
              </a:rPr>
              <a:t>new loan.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How we do it (Lender Resolution Process)</a:t>
            </a:r>
          </a:p>
          <a:p>
            <a:pPr lvl="1"/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How we can impact your annual bottom 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102B73-69DE-482F-83C1-5F23206AD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836" y="-284007"/>
            <a:ext cx="2035263" cy="203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975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BFF98-DBBF-4A9C-9F4E-FF5BC00F3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836" y="351271"/>
            <a:ext cx="10515600" cy="3250911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chemeClr val="accent1">
                    <a:lumMod val="50000"/>
                  </a:schemeClr>
                </a:solidFill>
              </a:rPr>
              <a:t>What Else We Do for Lenders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2404C-D27F-44DE-B9E1-BFF396F09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833" y="2866651"/>
            <a:ext cx="10336991" cy="218302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Auto Claim management for damaged repossessed vehicles.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Diminished Value Claim Settlement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F7A356-213B-4CB8-8990-6DDCA6E1C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836" y="-284007"/>
            <a:ext cx="2035263" cy="203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03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7CC8-5AA3-4CF3-8FAA-3970E3060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53384"/>
          </a:xfrm>
        </p:spPr>
        <p:txBody>
          <a:bodyPr>
            <a:normAutofit/>
          </a:bodyPr>
          <a:lstStyle/>
          <a:p>
            <a:r>
              <a:rPr lang="en-US" sz="8000" b="1" u="sng" dirty="0">
                <a:solidFill>
                  <a:schemeClr val="accent1">
                    <a:lumMod val="50000"/>
                  </a:schemeClr>
                </a:solidFill>
              </a:rPr>
              <a:t>Q&amp;A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57F926-4F1A-421B-8717-5BAFAF6D94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984" y="-1117599"/>
            <a:ext cx="8489950" cy="848995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432FFCA-8AB9-43B3-A746-4733DAA0409B}"/>
              </a:ext>
            </a:extLst>
          </p:cNvPr>
          <p:cNvSpPr/>
          <p:nvPr/>
        </p:nvSpPr>
        <p:spPr>
          <a:xfrm>
            <a:off x="3216975" y="4441432"/>
            <a:ext cx="5758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“Fair settlements come from knowledge and negotiation.”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0431E6-A35E-4386-A50A-4D756E682B9E}"/>
              </a:ext>
            </a:extLst>
          </p:cNvPr>
          <p:cNvSpPr txBox="1"/>
          <p:nvPr/>
        </p:nvSpPr>
        <p:spPr>
          <a:xfrm>
            <a:off x="2216913" y="5214395"/>
            <a:ext cx="8124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Visit our website at autoclaimspecialists.com</a:t>
            </a:r>
          </a:p>
        </p:txBody>
      </p:sp>
    </p:spTree>
    <p:extLst>
      <p:ext uri="{BB962C8B-B14F-4D97-AF65-F5344CB8AC3E}">
        <p14:creationId xmlns:p14="http://schemas.microsoft.com/office/powerpoint/2010/main" val="155558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4CC3B-0337-4D81-86F3-CE638FAE0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1502"/>
            <a:ext cx="10515600" cy="681160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chemeClr val="accent1">
                    <a:lumMod val="50000"/>
                  </a:schemeClr>
                </a:solidFill>
              </a:rPr>
              <a:t>What Constitutes a Total Loss?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5464E-BCCA-4945-AD97-98010F538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4650"/>
            <a:ext cx="10515600" cy="429895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State Total Loss Criteria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Total Loss Formula					22 States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Total Loss Threshold					28 States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100% Threshold					2 States 		(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TX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, CO)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80% Threshold					3 States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75% Threshold					16 States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70% Threshold					4 States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&lt;70% Threshold					3 States		(Min 50% - IA)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BFD25C-8D49-4EDA-97BF-CB44D47F4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836" y="-284007"/>
            <a:ext cx="2035263" cy="203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18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4CC3B-0337-4D81-86F3-CE638FAE0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1502"/>
            <a:ext cx="10515600" cy="681160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chemeClr val="accent1">
                    <a:lumMod val="50000"/>
                  </a:schemeClr>
                </a:solidFill>
              </a:rPr>
              <a:t>What Constitutes a Total Loss?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BFD25C-8D49-4EDA-97BF-CB44D47F4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836" y="-284007"/>
            <a:ext cx="2035263" cy="20352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17C62-FAD1-4F31-BE4D-6BEE7CF9D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6541"/>
            <a:ext cx="10073054" cy="50147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highlight>
                  <a:srgbClr val="FFFF00"/>
                </a:highlight>
              </a:rPr>
              <a:t>TRANSPORTATION CODE CHAPTER 501. CERTIFICATE OF TITLE ACT </a:t>
            </a:r>
          </a:p>
          <a:p>
            <a:pPr marL="0" indent="0">
              <a:buNone/>
            </a:pPr>
            <a:r>
              <a:rPr lang="en-US" sz="1800" dirty="0"/>
              <a:t>SUBCHAPTER E. NONREPAIRABLE AND SALVAGE MOTOR VEHICLES </a:t>
            </a:r>
          </a:p>
          <a:p>
            <a:pPr marL="0" indent="0">
              <a:buNone/>
            </a:pPr>
            <a:r>
              <a:rPr lang="en-US" sz="1800" dirty="0"/>
              <a:t>Sec. 501.091. DEFINITIONS. In this subchapter:</a:t>
            </a:r>
          </a:p>
          <a:p>
            <a:pPr marL="0" indent="0">
              <a:buNone/>
            </a:pPr>
            <a:r>
              <a:rPr lang="en-US" sz="1600" dirty="0"/>
              <a:t>	…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800" dirty="0"/>
              <a:t>(8) "Motor vehicle" has the meaning assigned by Section 501.002. </a:t>
            </a:r>
          </a:p>
          <a:p>
            <a:pPr marL="0" indent="0">
              <a:buNone/>
            </a:pPr>
            <a:r>
              <a:rPr lang="en-US" sz="1800" dirty="0"/>
              <a:t>	(9) "Nonrepairable motor vehicle" means a motor vehicle that: </a:t>
            </a:r>
          </a:p>
          <a:p>
            <a:pPr marL="0" indent="0">
              <a:buNone/>
            </a:pPr>
            <a:r>
              <a:rPr lang="en-US" sz="1800" dirty="0"/>
              <a:t>	(A) is damaged, wrecked, or burned to the extent that the only residual value of the vehicle is as 	a source of parts or scrap metal; </a:t>
            </a:r>
          </a:p>
          <a:p>
            <a:pPr marL="0" indent="0">
              <a:buNone/>
            </a:pPr>
            <a:r>
              <a:rPr lang="en-US" sz="1800" dirty="0"/>
              <a:t>	…</a:t>
            </a:r>
          </a:p>
          <a:p>
            <a:pPr marL="0" indent="0">
              <a:buNone/>
            </a:pPr>
            <a:r>
              <a:rPr lang="en-US" sz="1800" dirty="0"/>
              <a:t>	(15) "Salvage motor vehicle" means a motor vehicle that: </a:t>
            </a:r>
          </a:p>
          <a:p>
            <a:pPr marL="0" indent="0">
              <a:buNone/>
            </a:pPr>
            <a:r>
              <a:rPr lang="en-US" sz="1800" dirty="0"/>
              <a:t>	(A) has damage to or is missing a major component part to the extent that </a:t>
            </a:r>
            <a:r>
              <a:rPr lang="en-US" sz="1800" dirty="0">
                <a:highlight>
                  <a:srgbClr val="FFFF00"/>
                </a:highlight>
              </a:rPr>
              <a:t>the cost of repairs, </a:t>
            </a:r>
            <a:r>
              <a:rPr lang="en-US" sz="1800" dirty="0"/>
              <a:t>	</a:t>
            </a:r>
            <a:r>
              <a:rPr lang="en-US" sz="1800" dirty="0">
                <a:highlight>
                  <a:srgbClr val="FFFF00"/>
                </a:highlight>
              </a:rPr>
              <a:t>including 	parts and labor other than the cost of materials and labor for repainting the motor </a:t>
            </a:r>
            <a:r>
              <a:rPr lang="en-US" sz="1800" dirty="0"/>
              <a:t>	</a:t>
            </a:r>
            <a:r>
              <a:rPr lang="en-US" sz="1800" dirty="0">
                <a:highlight>
                  <a:srgbClr val="FFFF00"/>
                </a:highlight>
              </a:rPr>
              <a:t>vehicle and excluding sales tax on the total cost of repairs</a:t>
            </a:r>
            <a:r>
              <a:rPr lang="en-US" sz="1800" dirty="0"/>
              <a:t>, exceeds the actual cash value of the 	motor vehicle immediately before the damage;</a:t>
            </a:r>
          </a:p>
        </p:txBody>
      </p:sp>
    </p:spTree>
    <p:extLst>
      <p:ext uri="{BB962C8B-B14F-4D97-AF65-F5344CB8AC3E}">
        <p14:creationId xmlns:p14="http://schemas.microsoft.com/office/powerpoint/2010/main" val="848143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4CC3B-0337-4D81-86F3-CE638FAE0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053" y="52464"/>
            <a:ext cx="5384498" cy="433311"/>
          </a:xfrm>
        </p:spPr>
        <p:txBody>
          <a:bodyPr>
            <a:noAutofit/>
          </a:bodyPr>
          <a:lstStyle/>
          <a:p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</a:rPr>
              <a:t>What Constitutes a Total Loss?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BFD25C-8D49-4EDA-97BF-CB44D47F4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836" y="-284007"/>
            <a:ext cx="2035263" cy="2035263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839A5C9-0BAF-4207-8915-820919855F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27" y="485774"/>
            <a:ext cx="7784798" cy="6366515"/>
          </a:xfrm>
        </p:spPr>
      </p:pic>
    </p:spTree>
    <p:extLst>
      <p:ext uri="{BB962C8B-B14F-4D97-AF65-F5344CB8AC3E}">
        <p14:creationId xmlns:p14="http://schemas.microsoft.com/office/powerpoint/2010/main" val="3562694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CADF7A-2EAD-4AAA-9281-E053AFBF7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19" y="434397"/>
            <a:ext cx="10515600" cy="743239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</a:rPr>
              <a:t>Settled Appraised ACV vs Market Valuation Report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CEF08AEA-8A21-4C5D-BB5C-7A3E8EC8E9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42826"/>
              </p:ext>
            </p:extLst>
          </p:nvPr>
        </p:nvGraphicFramePr>
        <p:xfrm>
          <a:off x="844062" y="1825624"/>
          <a:ext cx="9056079" cy="3704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6527">
                  <a:extLst>
                    <a:ext uri="{9D8B030D-6E8A-4147-A177-3AD203B41FA5}">
                      <a16:colId xmlns:a16="http://schemas.microsoft.com/office/drawing/2014/main" val="3161231680"/>
                    </a:ext>
                  </a:extLst>
                </a:gridCol>
                <a:gridCol w="1812388">
                  <a:extLst>
                    <a:ext uri="{9D8B030D-6E8A-4147-A177-3AD203B41FA5}">
                      <a16:colId xmlns:a16="http://schemas.microsoft.com/office/drawing/2014/main" val="2176827620"/>
                    </a:ext>
                  </a:extLst>
                </a:gridCol>
                <a:gridCol w="1812388">
                  <a:extLst>
                    <a:ext uri="{9D8B030D-6E8A-4147-A177-3AD203B41FA5}">
                      <a16:colId xmlns:a16="http://schemas.microsoft.com/office/drawing/2014/main" val="2319047841"/>
                    </a:ext>
                  </a:extLst>
                </a:gridCol>
                <a:gridCol w="1812388">
                  <a:extLst>
                    <a:ext uri="{9D8B030D-6E8A-4147-A177-3AD203B41FA5}">
                      <a16:colId xmlns:a16="http://schemas.microsoft.com/office/drawing/2014/main" val="4141700554"/>
                    </a:ext>
                  </a:extLst>
                </a:gridCol>
                <a:gridCol w="1812388">
                  <a:extLst>
                    <a:ext uri="{9D8B030D-6E8A-4147-A177-3AD203B41FA5}">
                      <a16:colId xmlns:a16="http://schemas.microsoft.com/office/drawing/2014/main" val="3949723622"/>
                    </a:ext>
                  </a:extLst>
                </a:gridCol>
              </a:tblGrid>
              <a:tr h="43781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% of Claims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Average $ Difference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Average % Difference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Maximum $ Difference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875929"/>
                  </a:ext>
                </a:extLst>
              </a:tr>
              <a:tr h="43781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  <a:highlight>
                            <a:srgbClr val="FFFF00"/>
                          </a:highlight>
                        </a:rPr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  <a:highlight>
                            <a:srgbClr val="FFFF00"/>
                          </a:highlight>
                        </a:rPr>
                        <a:t>$3,116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  <a:highlight>
                            <a:srgbClr val="FFFF00"/>
                          </a:highlight>
                        </a:rPr>
                        <a:t>27.7%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$17,758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715644"/>
                  </a:ext>
                </a:extLst>
              </a:tr>
              <a:tr h="43781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13.1%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$3,543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11.9%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$8,749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476751"/>
                  </a:ext>
                </a:extLst>
              </a:tr>
              <a:tr h="43781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23.5%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$3,047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13.6%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$7,725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83756"/>
                  </a:ext>
                </a:extLst>
              </a:tr>
              <a:tr h="43781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14.4%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$2,516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23.4%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$7,591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060036"/>
                  </a:ext>
                </a:extLst>
              </a:tr>
              <a:tr h="43781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24.2%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$3,630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30.6%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$17,758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621573"/>
                  </a:ext>
                </a:extLst>
              </a:tr>
              <a:tr h="43781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12-14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19.0%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$2,739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34.3%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$14,531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967335"/>
                  </a:ext>
                </a:extLst>
              </a:tr>
              <a:tr h="43781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&gt;14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$2,215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84.4%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$4,650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46876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14D5F11-3E16-42E8-B5BA-5F7978144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836" y="-284007"/>
            <a:ext cx="2035263" cy="203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78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705AA-6F73-46A6-9FD1-A939FB3B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11408" cy="716329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</a:rPr>
              <a:t>Example of a Positive Lender Resolution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1FA77D-B536-4914-8E3F-6304F6037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836" y="-284007"/>
            <a:ext cx="2035263" cy="203526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554A4B-866E-4713-97C5-92271DE63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0586"/>
            <a:ext cx="5285509" cy="42109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2015 Mercedes-Benz C350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54 Remaining Payments of $707.00 @ 5.9% 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Lender had $4,708.27 Remaining in Unearned Finance Charges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Payoff at Total Loss of $33,469.73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4006CC8D-EA2A-4AA5-88BD-E08EBD9FB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457" y="1730586"/>
            <a:ext cx="5614642" cy="421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18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705AA-6F73-46A6-9FD1-A939FB3B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11408" cy="716329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</a:rPr>
              <a:t>Example of a Positive Lender Resolution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1FA77D-B536-4914-8E3F-6304F6037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836" y="-284007"/>
            <a:ext cx="2035263" cy="2035263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C629D12-0BD5-4707-8E79-BDE8BAEFA8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2" y="1081454"/>
            <a:ext cx="8870144" cy="5541019"/>
          </a:xfrm>
        </p:spPr>
      </p:pic>
    </p:spTree>
    <p:extLst>
      <p:ext uri="{BB962C8B-B14F-4D97-AF65-F5344CB8AC3E}">
        <p14:creationId xmlns:p14="http://schemas.microsoft.com/office/powerpoint/2010/main" val="1072506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3278</TotalTime>
  <Words>1165</Words>
  <Application>Microsoft Office PowerPoint</Application>
  <PresentationFormat>Widescreen</PresentationFormat>
  <Paragraphs>438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 </vt:lpstr>
      <vt:lpstr>Introduction</vt:lpstr>
      <vt:lpstr>Outline</vt:lpstr>
      <vt:lpstr>What Constitutes a Total Loss?</vt:lpstr>
      <vt:lpstr>What Constitutes a Total Loss?</vt:lpstr>
      <vt:lpstr>What Constitutes a Total Loss?</vt:lpstr>
      <vt:lpstr>Settled Appraised ACV vs Market Valuation Report</vt:lpstr>
      <vt:lpstr>Example of a Positive Lender Resolution</vt:lpstr>
      <vt:lpstr>Example of a Positive Lender Resolution</vt:lpstr>
      <vt:lpstr>Example of a Positive Lender Resolution</vt:lpstr>
      <vt:lpstr>Example of a Positive Lender Resolution</vt:lpstr>
      <vt:lpstr>Example of a Positive Lender Resolution</vt:lpstr>
      <vt:lpstr>Lender Resolution Process</vt:lpstr>
      <vt:lpstr>Lender Resolution Process</vt:lpstr>
      <vt:lpstr>Lender Resolution Process</vt:lpstr>
      <vt:lpstr>Lender Resolution Process</vt:lpstr>
      <vt:lpstr>Lender Resolution Process</vt:lpstr>
      <vt:lpstr>Lender Resolution Process</vt:lpstr>
      <vt:lpstr>Lender Resolution Process</vt:lpstr>
      <vt:lpstr>Impact On Your Bottom Line</vt:lpstr>
      <vt:lpstr>Impact On Your Bottom Line</vt:lpstr>
      <vt:lpstr>Impact On Your Bottom Line</vt:lpstr>
      <vt:lpstr>Impact On Your Bottom Line</vt:lpstr>
      <vt:lpstr>Impact On Your Bottom Line</vt:lpstr>
      <vt:lpstr>Impact On Your Bottom Line</vt:lpstr>
      <vt:lpstr>Impact On Your Bottom Line</vt:lpstr>
      <vt:lpstr>Impact On Your Bottom Line</vt:lpstr>
      <vt:lpstr>Impact On Your Bottom Line</vt:lpstr>
      <vt:lpstr>Simple Step to Achieve These Benefits</vt:lpstr>
      <vt:lpstr>What Else We Do for Lenders</vt:lpstr>
      <vt:lpstr>Q&amp;A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Hickman</dc:creator>
  <cp:lastModifiedBy>Jim Hickman</cp:lastModifiedBy>
  <cp:revision>201</cp:revision>
  <cp:lastPrinted>2017-08-07T16:34:28Z</cp:lastPrinted>
  <dcterms:created xsi:type="dcterms:W3CDTF">2017-07-04T17:22:39Z</dcterms:created>
  <dcterms:modified xsi:type="dcterms:W3CDTF">2017-08-14T13:40:53Z</dcterms:modified>
</cp:coreProperties>
</file>